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262" r:id="rId4"/>
    <p:sldId id="264" r:id="rId5"/>
    <p:sldId id="263" r:id="rId6"/>
    <p:sldId id="265" r:id="rId7"/>
    <p:sldId id="266" r:id="rId8"/>
    <p:sldId id="267" r:id="rId9"/>
    <p:sldId id="268" r:id="rId10"/>
    <p:sldId id="269" r:id="rId11"/>
    <p:sldId id="271" r:id="rId12"/>
    <p:sldId id="273" r:id="rId13"/>
    <p:sldId id="272" r:id="rId14"/>
    <p:sldId id="270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CAA93-1370-4A26-97D9-74B1F6098E18}" type="doc">
      <dgm:prSet loTypeId="urn:microsoft.com/office/officeart/2005/8/layout/orgChart1" loCatId="hierarchy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32376D52-917E-4F24-86E3-8B68F65DFD68}">
      <dgm:prSet phldrT="[Text]" custT="1"/>
      <dgm:spPr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800">
              <a:solidFill>
                <a:schemeClr val="bg1"/>
              </a:solidFill>
            </a:rPr>
            <a:t>Types of inverter fed adjustable-speed IM drives</a:t>
          </a:r>
          <a:endParaRPr lang="en-IN" sz="1800" dirty="0">
            <a:solidFill>
              <a:schemeClr val="bg1"/>
            </a:solidFill>
          </a:endParaRPr>
        </a:p>
      </dgm:t>
    </dgm:pt>
    <dgm:pt modelId="{DCAD9409-3E7E-4385-BF3D-0BF925434600}" type="parTrans" cxnId="{441962CB-CB33-42DE-9875-F4750FCFD881}">
      <dgm:prSet/>
      <dgm:spPr/>
      <dgm:t>
        <a:bodyPr/>
        <a:lstStyle/>
        <a:p>
          <a:endParaRPr lang="en-IN"/>
        </a:p>
      </dgm:t>
    </dgm:pt>
    <dgm:pt modelId="{6F5CAEF1-0068-4327-9F33-FFE23B3EC66F}" type="sibTrans" cxnId="{441962CB-CB33-42DE-9875-F4750FCFD881}">
      <dgm:prSet/>
      <dgm:spPr/>
      <dgm:t>
        <a:bodyPr/>
        <a:lstStyle/>
        <a:p>
          <a:endParaRPr lang="en-IN"/>
        </a:p>
      </dgm:t>
    </dgm:pt>
    <dgm:pt modelId="{B30DE9C2-A7CB-4C1D-AB73-CC50AF327565}">
      <dgm:prSet phldrT="[Text]" custT="1"/>
      <dgm:spPr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800">
              <a:solidFill>
                <a:schemeClr val="bg1"/>
              </a:solidFill>
            </a:rPr>
            <a:t>Open loop</a:t>
          </a:r>
          <a:endParaRPr lang="en-IN" sz="1800" dirty="0">
            <a:solidFill>
              <a:schemeClr val="bg1"/>
            </a:solidFill>
          </a:endParaRPr>
        </a:p>
      </dgm:t>
    </dgm:pt>
    <dgm:pt modelId="{8E9625AE-E0D9-4B9E-ACBA-3FC15B22F3E7}" type="parTrans" cxnId="{3456C21A-BE46-4F31-8CB0-FC53DE42A906}">
      <dgm:prSet/>
      <dgm:spPr/>
      <dgm:t>
        <a:bodyPr/>
        <a:lstStyle/>
        <a:p>
          <a:endParaRPr lang="en-IN"/>
        </a:p>
      </dgm:t>
    </dgm:pt>
    <dgm:pt modelId="{9DFAD33F-ABA8-4495-97D2-5B963101D33A}" type="sibTrans" cxnId="{3456C21A-BE46-4F31-8CB0-FC53DE42A906}">
      <dgm:prSet/>
      <dgm:spPr/>
      <dgm:t>
        <a:bodyPr/>
        <a:lstStyle/>
        <a:p>
          <a:endParaRPr lang="en-IN"/>
        </a:p>
      </dgm:t>
    </dgm:pt>
    <dgm:pt modelId="{458C6FFD-01EE-453E-B4C9-9407C457A898}">
      <dgm:prSet phldrT="[Text]" custT="1"/>
      <dgm:spPr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800">
              <a:solidFill>
                <a:schemeClr val="bg1"/>
              </a:solidFill>
            </a:rPr>
            <a:t>Closed-loop</a:t>
          </a:r>
          <a:endParaRPr lang="en-IN" sz="1800" dirty="0">
            <a:solidFill>
              <a:schemeClr val="bg1"/>
            </a:solidFill>
          </a:endParaRPr>
        </a:p>
      </dgm:t>
    </dgm:pt>
    <dgm:pt modelId="{A8AB2CAB-0A09-4545-9835-83C79357858F}" type="parTrans" cxnId="{03430F0E-2958-40A8-AD1D-D67AAF976400}">
      <dgm:prSet/>
      <dgm:spPr/>
      <dgm:t>
        <a:bodyPr/>
        <a:lstStyle/>
        <a:p>
          <a:endParaRPr lang="en-IN"/>
        </a:p>
      </dgm:t>
    </dgm:pt>
    <dgm:pt modelId="{1AFA24AF-0395-4EEC-AC68-EB62B87E2F54}" type="sibTrans" cxnId="{03430F0E-2958-40A8-AD1D-D67AAF976400}">
      <dgm:prSet/>
      <dgm:spPr/>
      <dgm:t>
        <a:bodyPr/>
        <a:lstStyle/>
        <a:p>
          <a:endParaRPr lang="en-IN"/>
        </a:p>
      </dgm:t>
    </dgm:pt>
    <dgm:pt modelId="{0A454347-991C-41D7-9DD2-70B119E83BB8}">
      <dgm:prSet phldrT="[Text]" custT="1"/>
      <dgm:spPr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800">
              <a:solidFill>
                <a:schemeClr val="bg1"/>
              </a:solidFill>
            </a:rPr>
            <a:t>Cost effective but may not operate at max ɳ</a:t>
          </a:r>
          <a:endParaRPr lang="en-IN" sz="1800" dirty="0">
            <a:solidFill>
              <a:schemeClr val="bg1"/>
            </a:solidFill>
          </a:endParaRPr>
        </a:p>
      </dgm:t>
    </dgm:pt>
    <dgm:pt modelId="{649AA2CC-AA77-4026-8D55-27505B3085CE}" type="parTrans" cxnId="{71B1750F-D76E-4C80-BE33-70A52F5C99C7}">
      <dgm:prSet/>
      <dgm:spPr/>
      <dgm:t>
        <a:bodyPr/>
        <a:lstStyle/>
        <a:p>
          <a:endParaRPr lang="en-IN"/>
        </a:p>
      </dgm:t>
    </dgm:pt>
    <dgm:pt modelId="{20D89EF6-28DC-4852-94E7-9324B0A022AF}" type="sibTrans" cxnId="{71B1750F-D76E-4C80-BE33-70A52F5C99C7}">
      <dgm:prSet/>
      <dgm:spPr/>
      <dgm:t>
        <a:bodyPr/>
        <a:lstStyle/>
        <a:p>
          <a:endParaRPr lang="en-IN"/>
        </a:p>
      </dgm:t>
    </dgm:pt>
    <dgm:pt modelId="{9EEA66F1-4746-46B4-9B57-A98DD5CF72D9}">
      <dgm:prSet phldrT="[Text]" custT="1"/>
      <dgm:spPr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800">
              <a:solidFill>
                <a:schemeClr val="bg1"/>
              </a:solidFill>
            </a:rPr>
            <a:t>Increased ɳ but require accurate model parameter knowledge</a:t>
          </a:r>
          <a:endParaRPr lang="en-IN" sz="1800" dirty="0">
            <a:solidFill>
              <a:schemeClr val="bg1"/>
            </a:solidFill>
          </a:endParaRPr>
        </a:p>
      </dgm:t>
    </dgm:pt>
    <dgm:pt modelId="{7D46E5E5-D810-4A98-A5CF-1B15FFD1504C}" type="parTrans" cxnId="{8F7455CC-DDF2-4101-BCF0-375EE5437EC8}">
      <dgm:prSet/>
      <dgm:spPr/>
      <dgm:t>
        <a:bodyPr/>
        <a:lstStyle/>
        <a:p>
          <a:endParaRPr lang="en-IN"/>
        </a:p>
      </dgm:t>
    </dgm:pt>
    <dgm:pt modelId="{56FE2909-3492-4F5B-8822-C7671FCBE450}" type="sibTrans" cxnId="{8F7455CC-DDF2-4101-BCF0-375EE5437EC8}">
      <dgm:prSet/>
      <dgm:spPr/>
      <dgm:t>
        <a:bodyPr/>
        <a:lstStyle/>
        <a:p>
          <a:endParaRPr lang="en-IN"/>
        </a:p>
      </dgm:t>
    </dgm:pt>
    <dgm:pt modelId="{3CCC9994-1337-47C4-B085-D90F431F679B}" type="pres">
      <dgm:prSet presAssocID="{D64CAA93-1370-4A26-97D9-74B1F6098E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B37F34-EA0D-4098-9E52-6119773E39BF}" type="pres">
      <dgm:prSet presAssocID="{32376D52-917E-4F24-86E3-8B68F65DFD68}" presName="hierRoot1" presStyleCnt="0">
        <dgm:presLayoutVars>
          <dgm:hierBranch val="init"/>
        </dgm:presLayoutVars>
      </dgm:prSet>
      <dgm:spPr/>
    </dgm:pt>
    <dgm:pt modelId="{8FBA1956-2094-4960-A214-BBFD41F90DAE}" type="pres">
      <dgm:prSet presAssocID="{32376D52-917E-4F24-86E3-8B68F65DFD68}" presName="rootComposite1" presStyleCnt="0"/>
      <dgm:spPr/>
    </dgm:pt>
    <dgm:pt modelId="{E4477A89-1D55-416C-8A43-085D6C9AF245}" type="pres">
      <dgm:prSet presAssocID="{32376D52-917E-4F24-86E3-8B68F65DFD68}" presName="rootText1" presStyleLbl="node0" presStyleIdx="0" presStyleCnt="1">
        <dgm:presLayoutVars>
          <dgm:chPref val="3"/>
        </dgm:presLayoutVars>
      </dgm:prSet>
      <dgm:spPr/>
    </dgm:pt>
    <dgm:pt modelId="{8C758C5F-11AB-49A4-B4A7-5D583383DCA2}" type="pres">
      <dgm:prSet presAssocID="{32376D52-917E-4F24-86E3-8B68F65DFD68}" presName="rootConnector1" presStyleLbl="node1" presStyleIdx="0" presStyleCnt="0"/>
      <dgm:spPr/>
    </dgm:pt>
    <dgm:pt modelId="{AC4E2D6C-24BB-44FD-B840-1F5C580DA327}" type="pres">
      <dgm:prSet presAssocID="{32376D52-917E-4F24-86E3-8B68F65DFD68}" presName="hierChild2" presStyleCnt="0"/>
      <dgm:spPr/>
    </dgm:pt>
    <dgm:pt modelId="{0C6055A8-012B-4558-ACB0-BF93891C055D}" type="pres">
      <dgm:prSet presAssocID="{8E9625AE-E0D9-4B9E-ACBA-3FC15B22F3E7}" presName="Name37" presStyleLbl="parChTrans1D2" presStyleIdx="0" presStyleCnt="2"/>
      <dgm:spPr/>
    </dgm:pt>
    <dgm:pt modelId="{DBC96397-4C36-4316-8E1B-B86EFE932A27}" type="pres">
      <dgm:prSet presAssocID="{B30DE9C2-A7CB-4C1D-AB73-CC50AF327565}" presName="hierRoot2" presStyleCnt="0">
        <dgm:presLayoutVars>
          <dgm:hierBranch val="init"/>
        </dgm:presLayoutVars>
      </dgm:prSet>
      <dgm:spPr/>
    </dgm:pt>
    <dgm:pt modelId="{6F2F6E3D-119F-43F5-9C50-81FB4829EC3A}" type="pres">
      <dgm:prSet presAssocID="{B30DE9C2-A7CB-4C1D-AB73-CC50AF327565}" presName="rootComposite" presStyleCnt="0"/>
      <dgm:spPr/>
    </dgm:pt>
    <dgm:pt modelId="{F7F01BE8-388F-4186-B677-13D5E6B1296D}" type="pres">
      <dgm:prSet presAssocID="{B30DE9C2-A7CB-4C1D-AB73-CC50AF327565}" presName="rootText" presStyleLbl="node2" presStyleIdx="0" presStyleCnt="2">
        <dgm:presLayoutVars>
          <dgm:chPref val="3"/>
        </dgm:presLayoutVars>
      </dgm:prSet>
      <dgm:spPr/>
    </dgm:pt>
    <dgm:pt modelId="{FA2663F9-12D5-4CEF-BA74-6BDCD0832FDD}" type="pres">
      <dgm:prSet presAssocID="{B30DE9C2-A7CB-4C1D-AB73-CC50AF327565}" presName="rootConnector" presStyleLbl="node2" presStyleIdx="0" presStyleCnt="2"/>
      <dgm:spPr/>
    </dgm:pt>
    <dgm:pt modelId="{2D1793A9-0B71-4CDD-8FC1-13F16CEB7473}" type="pres">
      <dgm:prSet presAssocID="{B30DE9C2-A7CB-4C1D-AB73-CC50AF327565}" presName="hierChild4" presStyleCnt="0"/>
      <dgm:spPr/>
    </dgm:pt>
    <dgm:pt modelId="{E9A0D492-A076-4AF6-AFBC-B130639F7957}" type="pres">
      <dgm:prSet presAssocID="{649AA2CC-AA77-4026-8D55-27505B3085CE}" presName="Name37" presStyleLbl="parChTrans1D3" presStyleIdx="0" presStyleCnt="2"/>
      <dgm:spPr/>
    </dgm:pt>
    <dgm:pt modelId="{2C657330-0F3B-4676-809E-F476461D453A}" type="pres">
      <dgm:prSet presAssocID="{0A454347-991C-41D7-9DD2-70B119E83BB8}" presName="hierRoot2" presStyleCnt="0">
        <dgm:presLayoutVars>
          <dgm:hierBranch val="init"/>
        </dgm:presLayoutVars>
      </dgm:prSet>
      <dgm:spPr/>
    </dgm:pt>
    <dgm:pt modelId="{DE19142A-27F5-4F24-BF2B-D38BD6BC1104}" type="pres">
      <dgm:prSet presAssocID="{0A454347-991C-41D7-9DD2-70B119E83BB8}" presName="rootComposite" presStyleCnt="0"/>
      <dgm:spPr/>
    </dgm:pt>
    <dgm:pt modelId="{6C8B90C1-2A68-4199-B9D8-182DC0B6A2FD}" type="pres">
      <dgm:prSet presAssocID="{0A454347-991C-41D7-9DD2-70B119E83BB8}" presName="rootText" presStyleLbl="node3" presStyleIdx="0" presStyleCnt="2">
        <dgm:presLayoutVars>
          <dgm:chPref val="3"/>
        </dgm:presLayoutVars>
      </dgm:prSet>
      <dgm:spPr/>
    </dgm:pt>
    <dgm:pt modelId="{AB94F338-AFA0-4BC2-A0FF-314845843486}" type="pres">
      <dgm:prSet presAssocID="{0A454347-991C-41D7-9DD2-70B119E83BB8}" presName="rootConnector" presStyleLbl="node3" presStyleIdx="0" presStyleCnt="2"/>
      <dgm:spPr/>
    </dgm:pt>
    <dgm:pt modelId="{CDD87445-8CF8-4622-889C-7D5E0B3F4F3B}" type="pres">
      <dgm:prSet presAssocID="{0A454347-991C-41D7-9DD2-70B119E83BB8}" presName="hierChild4" presStyleCnt="0"/>
      <dgm:spPr/>
    </dgm:pt>
    <dgm:pt modelId="{799D40C3-355E-4972-AAF0-A22D05F1912A}" type="pres">
      <dgm:prSet presAssocID="{0A454347-991C-41D7-9DD2-70B119E83BB8}" presName="hierChild5" presStyleCnt="0"/>
      <dgm:spPr/>
    </dgm:pt>
    <dgm:pt modelId="{1AF93A8D-B498-42F6-9B4A-5EEC2B33C091}" type="pres">
      <dgm:prSet presAssocID="{B30DE9C2-A7CB-4C1D-AB73-CC50AF327565}" presName="hierChild5" presStyleCnt="0"/>
      <dgm:spPr/>
    </dgm:pt>
    <dgm:pt modelId="{8169C95D-E564-4BCD-AB81-BA4CB0446184}" type="pres">
      <dgm:prSet presAssocID="{A8AB2CAB-0A09-4545-9835-83C79357858F}" presName="Name37" presStyleLbl="parChTrans1D2" presStyleIdx="1" presStyleCnt="2"/>
      <dgm:spPr/>
    </dgm:pt>
    <dgm:pt modelId="{55979B4C-C286-4F44-AC1D-0485A52E3930}" type="pres">
      <dgm:prSet presAssocID="{458C6FFD-01EE-453E-B4C9-9407C457A898}" presName="hierRoot2" presStyleCnt="0">
        <dgm:presLayoutVars>
          <dgm:hierBranch val="init"/>
        </dgm:presLayoutVars>
      </dgm:prSet>
      <dgm:spPr/>
    </dgm:pt>
    <dgm:pt modelId="{A4BC93D8-13FF-46CD-A61F-160138B4C3A6}" type="pres">
      <dgm:prSet presAssocID="{458C6FFD-01EE-453E-B4C9-9407C457A898}" presName="rootComposite" presStyleCnt="0"/>
      <dgm:spPr/>
    </dgm:pt>
    <dgm:pt modelId="{B6528BF4-202C-4EF2-8A46-3B9818A70413}" type="pres">
      <dgm:prSet presAssocID="{458C6FFD-01EE-453E-B4C9-9407C457A898}" presName="rootText" presStyleLbl="node2" presStyleIdx="1" presStyleCnt="2">
        <dgm:presLayoutVars>
          <dgm:chPref val="3"/>
        </dgm:presLayoutVars>
      </dgm:prSet>
      <dgm:spPr/>
    </dgm:pt>
    <dgm:pt modelId="{E79710F4-4D28-4E38-B667-07FBB1E4056C}" type="pres">
      <dgm:prSet presAssocID="{458C6FFD-01EE-453E-B4C9-9407C457A898}" presName="rootConnector" presStyleLbl="node2" presStyleIdx="1" presStyleCnt="2"/>
      <dgm:spPr/>
    </dgm:pt>
    <dgm:pt modelId="{206575DF-E9E5-4AF5-8B8E-136224BB3D8B}" type="pres">
      <dgm:prSet presAssocID="{458C6FFD-01EE-453E-B4C9-9407C457A898}" presName="hierChild4" presStyleCnt="0"/>
      <dgm:spPr/>
    </dgm:pt>
    <dgm:pt modelId="{F6A23880-4F8C-4231-8D0F-9B1A6BB70BBB}" type="pres">
      <dgm:prSet presAssocID="{7D46E5E5-D810-4A98-A5CF-1B15FFD1504C}" presName="Name37" presStyleLbl="parChTrans1D3" presStyleIdx="1" presStyleCnt="2"/>
      <dgm:spPr/>
    </dgm:pt>
    <dgm:pt modelId="{980CB9F4-88C9-4601-B706-1A5C5DE730AA}" type="pres">
      <dgm:prSet presAssocID="{9EEA66F1-4746-46B4-9B57-A98DD5CF72D9}" presName="hierRoot2" presStyleCnt="0">
        <dgm:presLayoutVars>
          <dgm:hierBranch val="init"/>
        </dgm:presLayoutVars>
      </dgm:prSet>
      <dgm:spPr/>
    </dgm:pt>
    <dgm:pt modelId="{DEEDD126-D85F-4C97-9AC0-519D7E0FA751}" type="pres">
      <dgm:prSet presAssocID="{9EEA66F1-4746-46B4-9B57-A98DD5CF72D9}" presName="rootComposite" presStyleCnt="0"/>
      <dgm:spPr/>
    </dgm:pt>
    <dgm:pt modelId="{9FD0BC7C-FCCE-483D-AACF-6F4F5B55BC4D}" type="pres">
      <dgm:prSet presAssocID="{9EEA66F1-4746-46B4-9B57-A98DD5CF72D9}" presName="rootText" presStyleLbl="node3" presStyleIdx="1" presStyleCnt="2">
        <dgm:presLayoutVars>
          <dgm:chPref val="3"/>
        </dgm:presLayoutVars>
      </dgm:prSet>
      <dgm:spPr/>
    </dgm:pt>
    <dgm:pt modelId="{DAB77FA9-5DFF-4B3A-955D-421C29B336A0}" type="pres">
      <dgm:prSet presAssocID="{9EEA66F1-4746-46B4-9B57-A98DD5CF72D9}" presName="rootConnector" presStyleLbl="node3" presStyleIdx="1" presStyleCnt="2"/>
      <dgm:spPr/>
    </dgm:pt>
    <dgm:pt modelId="{52136AB6-69B8-40CD-B722-6E8E134FEC81}" type="pres">
      <dgm:prSet presAssocID="{9EEA66F1-4746-46B4-9B57-A98DD5CF72D9}" presName="hierChild4" presStyleCnt="0"/>
      <dgm:spPr/>
    </dgm:pt>
    <dgm:pt modelId="{362FA8BB-7B1E-4980-BBE0-FFB827A1C1BA}" type="pres">
      <dgm:prSet presAssocID="{9EEA66F1-4746-46B4-9B57-A98DD5CF72D9}" presName="hierChild5" presStyleCnt="0"/>
      <dgm:spPr/>
    </dgm:pt>
    <dgm:pt modelId="{8544E863-06BA-498D-8DCB-02B1B57B7934}" type="pres">
      <dgm:prSet presAssocID="{458C6FFD-01EE-453E-B4C9-9407C457A898}" presName="hierChild5" presStyleCnt="0"/>
      <dgm:spPr/>
    </dgm:pt>
    <dgm:pt modelId="{A983ED56-2C07-43F4-988B-6C82E6AC9EA7}" type="pres">
      <dgm:prSet presAssocID="{32376D52-917E-4F24-86E3-8B68F65DFD68}" presName="hierChild3" presStyleCnt="0"/>
      <dgm:spPr/>
    </dgm:pt>
  </dgm:ptLst>
  <dgm:cxnLst>
    <dgm:cxn modelId="{3501C604-CC5A-48DE-868D-F09C5F8EEA78}" type="presOf" srcId="{32376D52-917E-4F24-86E3-8B68F65DFD68}" destId="{8C758C5F-11AB-49A4-B4A7-5D583383DCA2}" srcOrd="1" destOrd="0" presId="urn:microsoft.com/office/officeart/2005/8/layout/orgChart1"/>
    <dgm:cxn modelId="{0D8B8D0B-DD91-4ADB-8D10-72F9319345A5}" type="presOf" srcId="{9EEA66F1-4746-46B4-9B57-A98DD5CF72D9}" destId="{9FD0BC7C-FCCE-483D-AACF-6F4F5B55BC4D}" srcOrd="0" destOrd="0" presId="urn:microsoft.com/office/officeart/2005/8/layout/orgChart1"/>
    <dgm:cxn modelId="{03430F0E-2958-40A8-AD1D-D67AAF976400}" srcId="{32376D52-917E-4F24-86E3-8B68F65DFD68}" destId="{458C6FFD-01EE-453E-B4C9-9407C457A898}" srcOrd="1" destOrd="0" parTransId="{A8AB2CAB-0A09-4545-9835-83C79357858F}" sibTransId="{1AFA24AF-0395-4EEC-AC68-EB62B87E2F54}"/>
    <dgm:cxn modelId="{71B1750F-D76E-4C80-BE33-70A52F5C99C7}" srcId="{B30DE9C2-A7CB-4C1D-AB73-CC50AF327565}" destId="{0A454347-991C-41D7-9DD2-70B119E83BB8}" srcOrd="0" destOrd="0" parTransId="{649AA2CC-AA77-4026-8D55-27505B3085CE}" sibTransId="{20D89EF6-28DC-4852-94E7-9324B0A022AF}"/>
    <dgm:cxn modelId="{3456C21A-BE46-4F31-8CB0-FC53DE42A906}" srcId="{32376D52-917E-4F24-86E3-8B68F65DFD68}" destId="{B30DE9C2-A7CB-4C1D-AB73-CC50AF327565}" srcOrd="0" destOrd="0" parTransId="{8E9625AE-E0D9-4B9E-ACBA-3FC15B22F3E7}" sibTransId="{9DFAD33F-ABA8-4495-97D2-5B963101D33A}"/>
    <dgm:cxn modelId="{DB8F481E-3BB0-4A0C-8D02-F6822E773171}" type="presOf" srcId="{0A454347-991C-41D7-9DD2-70B119E83BB8}" destId="{AB94F338-AFA0-4BC2-A0FF-314845843486}" srcOrd="1" destOrd="0" presId="urn:microsoft.com/office/officeart/2005/8/layout/orgChart1"/>
    <dgm:cxn modelId="{73A87E2B-CEEF-4358-A451-6763CFB5882B}" type="presOf" srcId="{B30DE9C2-A7CB-4C1D-AB73-CC50AF327565}" destId="{F7F01BE8-388F-4186-B677-13D5E6B1296D}" srcOrd="0" destOrd="0" presId="urn:microsoft.com/office/officeart/2005/8/layout/orgChart1"/>
    <dgm:cxn modelId="{B0767A31-C7D9-4569-B193-8E23F8BDD614}" type="presOf" srcId="{B30DE9C2-A7CB-4C1D-AB73-CC50AF327565}" destId="{FA2663F9-12D5-4CEF-BA74-6BDCD0832FDD}" srcOrd="1" destOrd="0" presId="urn:microsoft.com/office/officeart/2005/8/layout/orgChart1"/>
    <dgm:cxn modelId="{CE4F433D-89C8-4EB6-BAD6-71CA4BCE2476}" type="presOf" srcId="{8E9625AE-E0D9-4B9E-ACBA-3FC15B22F3E7}" destId="{0C6055A8-012B-4558-ACB0-BF93891C055D}" srcOrd="0" destOrd="0" presId="urn:microsoft.com/office/officeart/2005/8/layout/orgChart1"/>
    <dgm:cxn modelId="{3D88AD49-0CF7-4701-AA75-78A9E142BF9B}" type="presOf" srcId="{9EEA66F1-4746-46B4-9B57-A98DD5CF72D9}" destId="{DAB77FA9-5DFF-4B3A-955D-421C29B336A0}" srcOrd="1" destOrd="0" presId="urn:microsoft.com/office/officeart/2005/8/layout/orgChart1"/>
    <dgm:cxn modelId="{E44D576E-CB85-4892-B9DB-E46C0ED41D7D}" type="presOf" srcId="{A8AB2CAB-0A09-4545-9835-83C79357858F}" destId="{8169C95D-E564-4BCD-AB81-BA4CB0446184}" srcOrd="0" destOrd="0" presId="urn:microsoft.com/office/officeart/2005/8/layout/orgChart1"/>
    <dgm:cxn modelId="{55E9ED70-33D8-4A04-8B0B-BD466A952E45}" type="presOf" srcId="{458C6FFD-01EE-453E-B4C9-9407C457A898}" destId="{E79710F4-4D28-4E38-B667-07FBB1E4056C}" srcOrd="1" destOrd="0" presId="urn:microsoft.com/office/officeart/2005/8/layout/orgChart1"/>
    <dgm:cxn modelId="{E80D1DA4-08A5-46C9-8387-0E5CE6FCCB7C}" type="presOf" srcId="{7D46E5E5-D810-4A98-A5CF-1B15FFD1504C}" destId="{F6A23880-4F8C-4231-8D0F-9B1A6BB70BBB}" srcOrd="0" destOrd="0" presId="urn:microsoft.com/office/officeart/2005/8/layout/orgChart1"/>
    <dgm:cxn modelId="{441962CB-CB33-42DE-9875-F4750FCFD881}" srcId="{D64CAA93-1370-4A26-97D9-74B1F6098E18}" destId="{32376D52-917E-4F24-86E3-8B68F65DFD68}" srcOrd="0" destOrd="0" parTransId="{DCAD9409-3E7E-4385-BF3D-0BF925434600}" sibTransId="{6F5CAEF1-0068-4327-9F33-FFE23B3EC66F}"/>
    <dgm:cxn modelId="{8F7455CC-DDF2-4101-BCF0-375EE5437EC8}" srcId="{458C6FFD-01EE-453E-B4C9-9407C457A898}" destId="{9EEA66F1-4746-46B4-9B57-A98DD5CF72D9}" srcOrd="0" destOrd="0" parTransId="{7D46E5E5-D810-4A98-A5CF-1B15FFD1504C}" sibTransId="{56FE2909-3492-4F5B-8822-C7671FCBE450}"/>
    <dgm:cxn modelId="{FFC47DD3-7FFB-47FD-A326-EF90722EAD1C}" type="presOf" srcId="{458C6FFD-01EE-453E-B4C9-9407C457A898}" destId="{B6528BF4-202C-4EF2-8A46-3B9818A70413}" srcOrd="0" destOrd="0" presId="urn:microsoft.com/office/officeart/2005/8/layout/orgChart1"/>
    <dgm:cxn modelId="{7EAD83E9-7DBC-4526-AB6D-729DE6406183}" type="presOf" srcId="{0A454347-991C-41D7-9DD2-70B119E83BB8}" destId="{6C8B90C1-2A68-4199-B9D8-182DC0B6A2FD}" srcOrd="0" destOrd="0" presId="urn:microsoft.com/office/officeart/2005/8/layout/orgChart1"/>
    <dgm:cxn modelId="{3FEE1EF3-5395-40F1-94C6-7D67623A541A}" type="presOf" srcId="{D64CAA93-1370-4A26-97D9-74B1F6098E18}" destId="{3CCC9994-1337-47C4-B085-D90F431F679B}" srcOrd="0" destOrd="0" presId="urn:microsoft.com/office/officeart/2005/8/layout/orgChart1"/>
    <dgm:cxn modelId="{46650AF9-07C0-4AB4-BA6F-F57B9CC62966}" type="presOf" srcId="{649AA2CC-AA77-4026-8D55-27505B3085CE}" destId="{E9A0D492-A076-4AF6-AFBC-B130639F7957}" srcOrd="0" destOrd="0" presId="urn:microsoft.com/office/officeart/2005/8/layout/orgChart1"/>
    <dgm:cxn modelId="{72C015FD-3146-45CD-BE41-6E3D56950A65}" type="presOf" srcId="{32376D52-917E-4F24-86E3-8B68F65DFD68}" destId="{E4477A89-1D55-416C-8A43-085D6C9AF245}" srcOrd="0" destOrd="0" presId="urn:microsoft.com/office/officeart/2005/8/layout/orgChart1"/>
    <dgm:cxn modelId="{711D5C10-B0DD-4B4B-A9EF-226B65EAFEC9}" type="presParOf" srcId="{3CCC9994-1337-47C4-B085-D90F431F679B}" destId="{37B37F34-EA0D-4098-9E52-6119773E39BF}" srcOrd="0" destOrd="0" presId="urn:microsoft.com/office/officeart/2005/8/layout/orgChart1"/>
    <dgm:cxn modelId="{4BDA71E6-A8A5-4A6C-BAB8-1461D7B1BC20}" type="presParOf" srcId="{37B37F34-EA0D-4098-9E52-6119773E39BF}" destId="{8FBA1956-2094-4960-A214-BBFD41F90DAE}" srcOrd="0" destOrd="0" presId="urn:microsoft.com/office/officeart/2005/8/layout/orgChart1"/>
    <dgm:cxn modelId="{0CA5036C-E882-400F-BF91-774A15564D14}" type="presParOf" srcId="{8FBA1956-2094-4960-A214-BBFD41F90DAE}" destId="{E4477A89-1D55-416C-8A43-085D6C9AF245}" srcOrd="0" destOrd="0" presId="urn:microsoft.com/office/officeart/2005/8/layout/orgChart1"/>
    <dgm:cxn modelId="{F3101518-6308-4DA6-B908-625807CD7C18}" type="presParOf" srcId="{8FBA1956-2094-4960-A214-BBFD41F90DAE}" destId="{8C758C5F-11AB-49A4-B4A7-5D583383DCA2}" srcOrd="1" destOrd="0" presId="urn:microsoft.com/office/officeart/2005/8/layout/orgChart1"/>
    <dgm:cxn modelId="{5EC09FEA-E24B-45FA-9F71-C5B94FC52087}" type="presParOf" srcId="{37B37F34-EA0D-4098-9E52-6119773E39BF}" destId="{AC4E2D6C-24BB-44FD-B840-1F5C580DA327}" srcOrd="1" destOrd="0" presId="urn:microsoft.com/office/officeart/2005/8/layout/orgChart1"/>
    <dgm:cxn modelId="{E4D6367D-9119-46D6-BB7B-7A7D9BC8B2ED}" type="presParOf" srcId="{AC4E2D6C-24BB-44FD-B840-1F5C580DA327}" destId="{0C6055A8-012B-4558-ACB0-BF93891C055D}" srcOrd="0" destOrd="0" presId="urn:microsoft.com/office/officeart/2005/8/layout/orgChart1"/>
    <dgm:cxn modelId="{3DA5A9FD-6CDE-4934-9579-97354A547A50}" type="presParOf" srcId="{AC4E2D6C-24BB-44FD-B840-1F5C580DA327}" destId="{DBC96397-4C36-4316-8E1B-B86EFE932A27}" srcOrd="1" destOrd="0" presId="urn:microsoft.com/office/officeart/2005/8/layout/orgChart1"/>
    <dgm:cxn modelId="{EE6A7C12-E7FB-4597-A999-DAAA3C9D8660}" type="presParOf" srcId="{DBC96397-4C36-4316-8E1B-B86EFE932A27}" destId="{6F2F6E3D-119F-43F5-9C50-81FB4829EC3A}" srcOrd="0" destOrd="0" presId="urn:microsoft.com/office/officeart/2005/8/layout/orgChart1"/>
    <dgm:cxn modelId="{1800A623-35A0-4A98-9850-04F542927AF2}" type="presParOf" srcId="{6F2F6E3D-119F-43F5-9C50-81FB4829EC3A}" destId="{F7F01BE8-388F-4186-B677-13D5E6B1296D}" srcOrd="0" destOrd="0" presId="urn:microsoft.com/office/officeart/2005/8/layout/orgChart1"/>
    <dgm:cxn modelId="{078716E3-98D5-40CB-B6FA-F33F5ABABEAD}" type="presParOf" srcId="{6F2F6E3D-119F-43F5-9C50-81FB4829EC3A}" destId="{FA2663F9-12D5-4CEF-BA74-6BDCD0832FDD}" srcOrd="1" destOrd="0" presId="urn:microsoft.com/office/officeart/2005/8/layout/orgChart1"/>
    <dgm:cxn modelId="{7718B435-3A73-49F7-BB60-212FDFE61396}" type="presParOf" srcId="{DBC96397-4C36-4316-8E1B-B86EFE932A27}" destId="{2D1793A9-0B71-4CDD-8FC1-13F16CEB7473}" srcOrd="1" destOrd="0" presId="urn:microsoft.com/office/officeart/2005/8/layout/orgChart1"/>
    <dgm:cxn modelId="{0611D1C8-11FE-48D0-B0C2-FB13D71AB498}" type="presParOf" srcId="{2D1793A9-0B71-4CDD-8FC1-13F16CEB7473}" destId="{E9A0D492-A076-4AF6-AFBC-B130639F7957}" srcOrd="0" destOrd="0" presId="urn:microsoft.com/office/officeart/2005/8/layout/orgChart1"/>
    <dgm:cxn modelId="{BCA85591-A8E5-421E-A994-7C90C86D9244}" type="presParOf" srcId="{2D1793A9-0B71-4CDD-8FC1-13F16CEB7473}" destId="{2C657330-0F3B-4676-809E-F476461D453A}" srcOrd="1" destOrd="0" presId="urn:microsoft.com/office/officeart/2005/8/layout/orgChart1"/>
    <dgm:cxn modelId="{18D3913E-92F1-4C1C-996A-45C17F4FF09B}" type="presParOf" srcId="{2C657330-0F3B-4676-809E-F476461D453A}" destId="{DE19142A-27F5-4F24-BF2B-D38BD6BC1104}" srcOrd="0" destOrd="0" presId="urn:microsoft.com/office/officeart/2005/8/layout/orgChart1"/>
    <dgm:cxn modelId="{DED02066-05B9-49F9-9F66-4FBC3BA04F2C}" type="presParOf" srcId="{DE19142A-27F5-4F24-BF2B-D38BD6BC1104}" destId="{6C8B90C1-2A68-4199-B9D8-182DC0B6A2FD}" srcOrd="0" destOrd="0" presId="urn:microsoft.com/office/officeart/2005/8/layout/orgChart1"/>
    <dgm:cxn modelId="{5417BD8E-B550-4F9F-9E29-BFE31BB5E2F7}" type="presParOf" srcId="{DE19142A-27F5-4F24-BF2B-D38BD6BC1104}" destId="{AB94F338-AFA0-4BC2-A0FF-314845843486}" srcOrd="1" destOrd="0" presId="urn:microsoft.com/office/officeart/2005/8/layout/orgChart1"/>
    <dgm:cxn modelId="{6438C6E9-22B4-4DD6-AF6A-D2CA6418C8DB}" type="presParOf" srcId="{2C657330-0F3B-4676-809E-F476461D453A}" destId="{CDD87445-8CF8-4622-889C-7D5E0B3F4F3B}" srcOrd="1" destOrd="0" presId="urn:microsoft.com/office/officeart/2005/8/layout/orgChart1"/>
    <dgm:cxn modelId="{249EF154-5FF9-4A48-ABEF-840BA017E522}" type="presParOf" srcId="{2C657330-0F3B-4676-809E-F476461D453A}" destId="{799D40C3-355E-4972-AAF0-A22D05F1912A}" srcOrd="2" destOrd="0" presId="urn:microsoft.com/office/officeart/2005/8/layout/orgChart1"/>
    <dgm:cxn modelId="{8840F45C-E71B-496A-B98D-821AC29C0EC3}" type="presParOf" srcId="{DBC96397-4C36-4316-8E1B-B86EFE932A27}" destId="{1AF93A8D-B498-42F6-9B4A-5EEC2B33C091}" srcOrd="2" destOrd="0" presId="urn:microsoft.com/office/officeart/2005/8/layout/orgChart1"/>
    <dgm:cxn modelId="{0412F681-5FBF-47C2-9C7E-A19A8E2AC08A}" type="presParOf" srcId="{AC4E2D6C-24BB-44FD-B840-1F5C580DA327}" destId="{8169C95D-E564-4BCD-AB81-BA4CB0446184}" srcOrd="2" destOrd="0" presId="urn:microsoft.com/office/officeart/2005/8/layout/orgChart1"/>
    <dgm:cxn modelId="{29E1AEBF-1F04-4262-8608-19AFAAF69E71}" type="presParOf" srcId="{AC4E2D6C-24BB-44FD-B840-1F5C580DA327}" destId="{55979B4C-C286-4F44-AC1D-0485A52E3930}" srcOrd="3" destOrd="0" presId="urn:microsoft.com/office/officeart/2005/8/layout/orgChart1"/>
    <dgm:cxn modelId="{93EC757A-7BDC-4459-8BFF-92BCB058BCCA}" type="presParOf" srcId="{55979B4C-C286-4F44-AC1D-0485A52E3930}" destId="{A4BC93D8-13FF-46CD-A61F-160138B4C3A6}" srcOrd="0" destOrd="0" presId="urn:microsoft.com/office/officeart/2005/8/layout/orgChart1"/>
    <dgm:cxn modelId="{84649386-B6AA-4564-8063-24E2FB9F8D88}" type="presParOf" srcId="{A4BC93D8-13FF-46CD-A61F-160138B4C3A6}" destId="{B6528BF4-202C-4EF2-8A46-3B9818A70413}" srcOrd="0" destOrd="0" presId="urn:microsoft.com/office/officeart/2005/8/layout/orgChart1"/>
    <dgm:cxn modelId="{D9ECB1CC-1829-4B2E-AC1B-52CC23B41F6C}" type="presParOf" srcId="{A4BC93D8-13FF-46CD-A61F-160138B4C3A6}" destId="{E79710F4-4D28-4E38-B667-07FBB1E4056C}" srcOrd="1" destOrd="0" presId="urn:microsoft.com/office/officeart/2005/8/layout/orgChart1"/>
    <dgm:cxn modelId="{4D93A3E2-D2DA-433D-86A2-263AE396C9DC}" type="presParOf" srcId="{55979B4C-C286-4F44-AC1D-0485A52E3930}" destId="{206575DF-E9E5-4AF5-8B8E-136224BB3D8B}" srcOrd="1" destOrd="0" presId="urn:microsoft.com/office/officeart/2005/8/layout/orgChart1"/>
    <dgm:cxn modelId="{CF3AE5E3-2223-433A-A075-41C9B87D32A9}" type="presParOf" srcId="{206575DF-E9E5-4AF5-8B8E-136224BB3D8B}" destId="{F6A23880-4F8C-4231-8D0F-9B1A6BB70BBB}" srcOrd="0" destOrd="0" presId="urn:microsoft.com/office/officeart/2005/8/layout/orgChart1"/>
    <dgm:cxn modelId="{C686EAEB-9457-4024-997A-98133407F57A}" type="presParOf" srcId="{206575DF-E9E5-4AF5-8B8E-136224BB3D8B}" destId="{980CB9F4-88C9-4601-B706-1A5C5DE730AA}" srcOrd="1" destOrd="0" presId="urn:microsoft.com/office/officeart/2005/8/layout/orgChart1"/>
    <dgm:cxn modelId="{2AB5613E-31DC-4612-99BE-980F03473985}" type="presParOf" srcId="{980CB9F4-88C9-4601-B706-1A5C5DE730AA}" destId="{DEEDD126-D85F-4C97-9AC0-519D7E0FA751}" srcOrd="0" destOrd="0" presId="urn:microsoft.com/office/officeart/2005/8/layout/orgChart1"/>
    <dgm:cxn modelId="{62429F63-7125-4116-9044-EE5645EBAE20}" type="presParOf" srcId="{DEEDD126-D85F-4C97-9AC0-519D7E0FA751}" destId="{9FD0BC7C-FCCE-483D-AACF-6F4F5B55BC4D}" srcOrd="0" destOrd="0" presId="urn:microsoft.com/office/officeart/2005/8/layout/orgChart1"/>
    <dgm:cxn modelId="{7002FE6A-49EA-4FA2-A57E-3D7A2349B2CD}" type="presParOf" srcId="{DEEDD126-D85F-4C97-9AC0-519D7E0FA751}" destId="{DAB77FA9-5DFF-4B3A-955D-421C29B336A0}" srcOrd="1" destOrd="0" presId="urn:microsoft.com/office/officeart/2005/8/layout/orgChart1"/>
    <dgm:cxn modelId="{0B78E481-6043-44F9-BC09-66D9AA987732}" type="presParOf" srcId="{980CB9F4-88C9-4601-B706-1A5C5DE730AA}" destId="{52136AB6-69B8-40CD-B722-6E8E134FEC81}" srcOrd="1" destOrd="0" presId="urn:microsoft.com/office/officeart/2005/8/layout/orgChart1"/>
    <dgm:cxn modelId="{DC6D712C-3A66-430E-A075-32FF1B8A07AD}" type="presParOf" srcId="{980CB9F4-88C9-4601-B706-1A5C5DE730AA}" destId="{362FA8BB-7B1E-4980-BBE0-FFB827A1C1BA}" srcOrd="2" destOrd="0" presId="urn:microsoft.com/office/officeart/2005/8/layout/orgChart1"/>
    <dgm:cxn modelId="{CA663606-97AF-42D6-9291-0F46B6890575}" type="presParOf" srcId="{55979B4C-C286-4F44-AC1D-0485A52E3930}" destId="{8544E863-06BA-498D-8DCB-02B1B57B7934}" srcOrd="2" destOrd="0" presId="urn:microsoft.com/office/officeart/2005/8/layout/orgChart1"/>
    <dgm:cxn modelId="{7CC64D20-E3CE-4434-B803-62613130EC5A}" type="presParOf" srcId="{37B37F34-EA0D-4098-9E52-6119773E39BF}" destId="{A983ED56-2C07-43F4-988B-6C82E6AC9E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23880-4F8C-4231-8D0F-9B1A6BB70BBB}">
      <dsp:nvSpPr>
        <dsp:cNvPr id="0" name=""/>
        <dsp:cNvSpPr/>
      </dsp:nvSpPr>
      <dsp:spPr>
        <a:xfrm>
          <a:off x="2596991" y="2629198"/>
          <a:ext cx="297358" cy="911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1899"/>
              </a:lnTo>
              <a:lnTo>
                <a:pt x="297358" y="91189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69C95D-E564-4BCD-AB81-BA4CB0446184}">
      <dsp:nvSpPr>
        <dsp:cNvPr id="0" name=""/>
        <dsp:cNvSpPr/>
      </dsp:nvSpPr>
      <dsp:spPr>
        <a:xfrm>
          <a:off x="2190601" y="1221701"/>
          <a:ext cx="1199346" cy="416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151"/>
              </a:lnTo>
              <a:lnTo>
                <a:pt x="1199346" y="208151"/>
              </a:lnTo>
              <a:lnTo>
                <a:pt x="1199346" y="4163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A0D492-A076-4AF6-AFBC-B130639F7957}">
      <dsp:nvSpPr>
        <dsp:cNvPr id="0" name=""/>
        <dsp:cNvSpPr/>
      </dsp:nvSpPr>
      <dsp:spPr>
        <a:xfrm>
          <a:off x="198298" y="2629198"/>
          <a:ext cx="297358" cy="911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1899"/>
              </a:lnTo>
              <a:lnTo>
                <a:pt x="297358" y="91189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055A8-012B-4558-ACB0-BF93891C055D}">
      <dsp:nvSpPr>
        <dsp:cNvPr id="0" name=""/>
        <dsp:cNvSpPr/>
      </dsp:nvSpPr>
      <dsp:spPr>
        <a:xfrm>
          <a:off x="991254" y="1221701"/>
          <a:ext cx="1199346" cy="416302"/>
        </a:xfrm>
        <a:custGeom>
          <a:avLst/>
          <a:gdLst/>
          <a:ahLst/>
          <a:cxnLst/>
          <a:rect l="0" t="0" r="0" b="0"/>
          <a:pathLst>
            <a:path>
              <a:moveTo>
                <a:pt x="1199346" y="0"/>
              </a:moveTo>
              <a:lnTo>
                <a:pt x="1199346" y="208151"/>
              </a:lnTo>
              <a:lnTo>
                <a:pt x="0" y="208151"/>
              </a:lnTo>
              <a:lnTo>
                <a:pt x="0" y="4163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77A89-1D55-416C-8A43-085D6C9AF245}">
      <dsp:nvSpPr>
        <dsp:cNvPr id="0" name=""/>
        <dsp:cNvSpPr/>
      </dsp:nvSpPr>
      <dsp:spPr>
        <a:xfrm>
          <a:off x="1199405" y="230505"/>
          <a:ext cx="1982390" cy="991195"/>
        </a:xfrm>
        <a:prstGeom prst="rect">
          <a:avLst/>
        </a:prstGeom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bg1"/>
              </a:solidFill>
            </a:rPr>
            <a:t>Types of inverter fed adjustable-speed IM drives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1199405" y="230505"/>
        <a:ext cx="1982390" cy="991195"/>
      </dsp:txXfrm>
    </dsp:sp>
    <dsp:sp modelId="{F7F01BE8-388F-4186-B677-13D5E6B1296D}">
      <dsp:nvSpPr>
        <dsp:cNvPr id="0" name=""/>
        <dsp:cNvSpPr/>
      </dsp:nvSpPr>
      <dsp:spPr>
        <a:xfrm>
          <a:off x="59" y="1638003"/>
          <a:ext cx="1982390" cy="991195"/>
        </a:xfrm>
        <a:prstGeom prst="rect">
          <a:avLst/>
        </a:prstGeom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bg1"/>
              </a:solidFill>
            </a:rPr>
            <a:t>Open loop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59" y="1638003"/>
        <a:ext cx="1982390" cy="991195"/>
      </dsp:txXfrm>
    </dsp:sp>
    <dsp:sp modelId="{6C8B90C1-2A68-4199-B9D8-182DC0B6A2FD}">
      <dsp:nvSpPr>
        <dsp:cNvPr id="0" name=""/>
        <dsp:cNvSpPr/>
      </dsp:nvSpPr>
      <dsp:spPr>
        <a:xfrm>
          <a:off x="495657" y="3045500"/>
          <a:ext cx="1982390" cy="991195"/>
        </a:xfrm>
        <a:prstGeom prst="rect">
          <a:avLst/>
        </a:prstGeom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bg1"/>
              </a:solidFill>
            </a:rPr>
            <a:t>Cost effective but may not operate at max ɳ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495657" y="3045500"/>
        <a:ext cx="1982390" cy="991195"/>
      </dsp:txXfrm>
    </dsp:sp>
    <dsp:sp modelId="{B6528BF4-202C-4EF2-8A46-3B9818A70413}">
      <dsp:nvSpPr>
        <dsp:cNvPr id="0" name=""/>
        <dsp:cNvSpPr/>
      </dsp:nvSpPr>
      <dsp:spPr>
        <a:xfrm>
          <a:off x="2398752" y="1638003"/>
          <a:ext cx="1982390" cy="991195"/>
        </a:xfrm>
        <a:prstGeom prst="rect">
          <a:avLst/>
        </a:prstGeom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bg1"/>
              </a:solidFill>
            </a:rPr>
            <a:t>Closed-loop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2398752" y="1638003"/>
        <a:ext cx="1982390" cy="991195"/>
      </dsp:txXfrm>
    </dsp:sp>
    <dsp:sp modelId="{9FD0BC7C-FCCE-483D-AACF-6F4F5B55BC4D}">
      <dsp:nvSpPr>
        <dsp:cNvPr id="0" name=""/>
        <dsp:cNvSpPr/>
      </dsp:nvSpPr>
      <dsp:spPr>
        <a:xfrm>
          <a:off x="2894349" y="3045500"/>
          <a:ext cx="1982390" cy="991195"/>
        </a:xfrm>
        <a:prstGeom prst="rect">
          <a:avLst/>
        </a:prstGeom>
        <a:solidFill>
          <a:schemeClr val="accent2">
            <a:lumMod val="75000"/>
            <a:alpha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bg1"/>
              </a:solidFill>
            </a:rPr>
            <a:t>Increased ɳ but require accurate model parameter knowledge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2894349" y="3045500"/>
        <a:ext cx="1982390" cy="991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613A-B5F6-45DA-8EF2-549ABD052BBA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329BC-79FB-42C0-9931-AA88125BE5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935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4FAD-203F-DB7A-E9DB-EA52FD3DB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FBBC6-7A06-7F1A-AB80-909B19B5D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23907-4BDE-8BF2-7BCA-F111C3FF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C549-D767-4DDC-A934-FAED97F5CCCA}" type="datetime1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E7CC-38EF-830F-24C6-FC9ED3AD3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74275-ECE2-D7E6-CFD4-317DA329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52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03D-F59D-85D6-0CC7-1292751A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F5296-FC8D-B376-CFB3-D74624123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3F287-61FC-740D-5510-69513233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F3B3-3F0A-4C84-9DF9-BDDE29BF05E4}" type="datetime1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0D439-0C0B-1976-8FFD-9AC7BAEE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7ED3E-F009-39A5-CD8F-AB853572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58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702621-AEAD-0BCE-8525-4A9AF2AAF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64BD9-BA55-78B4-5EB9-193FEED47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91B01-3A9F-AAD5-AE0B-8B28A05A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7FD7-D5E2-4406-999F-2FECA7027FE2}" type="datetime1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E4D1B-211C-52AC-01B9-95B781DB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51846-08BA-E3E9-0E0A-D14AB874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62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2FE7-D6D2-F9B2-ACC8-AFEAA305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9674-E0A4-3729-3A29-1EB0ACAB4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F4665-676B-6436-2149-4F2C1390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7334-8EC9-40BA-AA1E-4AD2A9725B52}" type="datetime1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2AD03-D6CC-C2EF-CB14-C74B7247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070EE-E9D1-AB76-F45E-0B481887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10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2DEB-D97C-10BE-9DF8-F03EBE14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AB683-6E5D-A425-5A87-ADDF13116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CEECA-23BC-B10B-9335-529315B2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E4A1-0F21-464F-B9BB-323CE2D4B780}" type="datetime1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13D16-FED1-9346-32C6-3FD3917E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F41B3-C363-A3E0-2E25-BAC2463F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7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B246-306B-253E-7FC4-9951D26A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6E725-849F-251D-CFCF-94F29F5B0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9FEE5-4A8F-1BC4-C291-C4798A45C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3352D-CE44-8253-C096-497C9919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DAA2-6463-44CC-BA5F-BBEE1E71E055}" type="datetime1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A11FF-8DA5-0113-EBBE-AFCCF39C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FD15A-2148-510A-D86C-5179DE54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60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03ED-038D-2439-DC98-CEB1EC6D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42E61-E90B-8FE8-8AF4-B337884A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96B97-5801-8E45-2DB7-5961FEA0C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F0973-D49F-828A-60D8-76CB550F2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7A736-A730-00B9-7CD3-EEAD3B3F5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77416-81B9-9099-7DB6-572FFA0C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4F5-5F6C-4CFB-AEFB-CCB40F7D003C}" type="datetime1">
              <a:rPr lang="en-IN" smtClean="0"/>
              <a:t>16-01-2026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C05404-AF3F-A62E-CAB0-BEF495C9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770C2-892B-E30C-7433-DB463FF1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43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767B7-B2A2-B6B5-D741-5E7C2E08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3EE0F-AE23-3BCA-E2DD-6C241793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9898-78E9-4C26-8F89-3A93B0A0E1AF}" type="datetime1">
              <a:rPr lang="en-IN" smtClean="0"/>
              <a:t>16-01-2026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F4C8C-79E5-046C-D418-B8B5DEDD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79D2E-EF4C-ED46-9301-07476189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22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532CA-4A78-4848-F9D7-8933E938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EB01-8F10-4794-AED8-66CAC5F5A8D5}" type="datetime1">
              <a:rPr lang="en-IN" smtClean="0"/>
              <a:t>16-01-2026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AF6A6-7E88-D802-B264-CA1A0CC1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9AC59-917E-FCCE-1DAD-A5F214EC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74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3E212-2A0B-CF32-3F96-D898ABAC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FC63-AE37-1C3D-5EF1-AEDF4D8A8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8AB2C-76AC-0A22-000B-5E7968157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1B150-C4E3-8944-65FE-5683A92A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B5980-8531-472F-8E8A-286E1A6B0F9C}" type="datetime1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B2B13-333F-F03D-70BA-79E6F584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51F8D-8EDE-C4FD-BA11-F39455F4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48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EBEF-2C68-9BA1-075A-4A8E13689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5923D-8AEE-2070-4050-8436ABCA0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46E1E-67BE-13CF-E5E1-271A70566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F77EE-F527-7F2C-634B-F5E1DF50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2A80-FB4A-49AA-AD5C-8C916D4A52BD}" type="datetime1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A9E10-22D6-6EC5-573D-47733592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BB5F8-07A0-1E61-D1BA-0BE7046E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20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7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59137C-C353-3086-D097-71C34CD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88992-5C8D-7B40-5741-46377233A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56633-DED5-B4FB-420D-D8B0A95AB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208C-51A3-4652-8F5A-3AD7E4131FDA}" type="datetime1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50F9E-BE13-89F8-306E-D8F9DEC45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453E5-109E-16EC-BF59-85A0FE299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41B7-3C3E-4612-9D5E-6FF0DA4E3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84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032932" y="66452"/>
            <a:ext cx="10143067" cy="11816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GB" sz="3600" b="1" dirty="0">
                <a:solidFill>
                  <a:schemeClr val="bg1"/>
                </a:solidFill>
              </a:rPr>
              <a:t>Loss Minimization Control of an Induction Motor Drive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095471" y="1248111"/>
            <a:ext cx="7772400" cy="53897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GB" sz="2000" dirty="0">
                <a:solidFill>
                  <a:schemeClr val="bg1"/>
                </a:solidFill>
              </a:rPr>
              <a:t>By</a:t>
            </a:r>
            <a:endParaRPr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endParaRPr lang="en-GB" sz="2000" b="1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b="1" dirty="0">
                <a:solidFill>
                  <a:schemeClr val="bg1"/>
                </a:solidFill>
              </a:rPr>
              <a:t>Aditya Kumar</a:t>
            </a: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IN" sz="2000" dirty="0">
                <a:solidFill>
                  <a:schemeClr val="bg1"/>
                </a:solidFill>
              </a:rPr>
              <a:t>(Roll no. 24M1355)</a:t>
            </a: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dirty="0" err="1">
                <a:solidFill>
                  <a:schemeClr val="bg1"/>
                </a:solidFill>
              </a:rPr>
              <a:t>M.Tech</a:t>
            </a:r>
            <a:r>
              <a:rPr lang="en-GB" sz="2000" dirty="0">
                <a:solidFill>
                  <a:schemeClr val="bg1"/>
                </a:solidFill>
              </a:rPr>
              <a:t> (1</a:t>
            </a:r>
            <a:r>
              <a:rPr lang="en-GB" sz="2000" baseline="30000" dirty="0">
                <a:solidFill>
                  <a:schemeClr val="bg1"/>
                </a:solidFill>
              </a:rPr>
              <a:t>st</a:t>
            </a:r>
            <a:r>
              <a:rPr lang="en-GB" sz="2000" dirty="0">
                <a:solidFill>
                  <a:schemeClr val="bg1"/>
                </a:solidFill>
              </a:rPr>
              <a:t> year)</a:t>
            </a: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IN" sz="2000" dirty="0">
                <a:solidFill>
                  <a:schemeClr val="bg1"/>
                </a:solidFill>
              </a:rPr>
              <a:t>Subject – EN 659</a:t>
            </a:r>
            <a:endParaRPr lang="en-GB"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r>
              <a:rPr lang="en-IN" sz="2000" dirty="0">
                <a:solidFill>
                  <a:schemeClr val="bg1"/>
                </a:solidFill>
              </a:rPr>
              <a:t>Under the guidance of</a:t>
            </a: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r>
              <a:rPr lang="en-IN" sz="2000" dirty="0">
                <a:solidFill>
                  <a:schemeClr val="bg1"/>
                </a:solidFill>
              </a:rPr>
              <a:t>Prof. V.S.S. Pavan Kumar Hari</a:t>
            </a: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sz="2000"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dirty="0">
                <a:solidFill>
                  <a:schemeClr val="bg1"/>
                </a:solidFill>
              </a:rPr>
              <a:t>Department of Energy Science and Engineering</a:t>
            </a:r>
            <a:endParaRPr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dirty="0">
                <a:solidFill>
                  <a:schemeClr val="bg1"/>
                </a:solidFill>
              </a:rPr>
              <a:t>Indian Institute of Technology Bombay, Powai, 400076</a:t>
            </a:r>
            <a:endParaRPr dirty="0">
              <a:solidFill>
                <a:schemeClr val="bg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dirty="0">
                <a:solidFill>
                  <a:schemeClr val="bg1"/>
                </a:solidFill>
              </a:rPr>
              <a:t>May 2025</a:t>
            </a:r>
            <a:endParaRPr dirty="0">
              <a:solidFill>
                <a:schemeClr val="bg1"/>
              </a:solidFill>
            </a:endParaRPr>
          </a:p>
          <a:p>
            <a:pPr>
              <a:spcBef>
                <a:spcPts val="296"/>
              </a:spcBef>
              <a:buClr>
                <a:srgbClr val="888888"/>
              </a:buClr>
              <a:buSzPct val="100000"/>
            </a:pPr>
            <a:endParaRPr sz="1600" dirty="0">
              <a:solidFill>
                <a:schemeClr val="bg1"/>
              </a:solidFill>
            </a:endParaRPr>
          </a:p>
          <a:p>
            <a:pPr>
              <a:spcBef>
                <a:spcPts val="296"/>
              </a:spcBef>
              <a:buClr>
                <a:srgbClr val="888888"/>
              </a:buClr>
              <a:buSzPct val="100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06B14-1D5A-B04F-A6C1-0785F942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91" y="4165761"/>
            <a:ext cx="1211960" cy="1181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293FD-BE17-DF6A-60BE-4577E1CB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728135"/>
            <a:ext cx="7018867" cy="5482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</a:rPr>
              <a:t>Comparison of overall system efficiency for V/f and PRF control –</a:t>
            </a:r>
          </a:p>
          <a:p>
            <a:pPr marL="0" indent="0">
              <a:buNone/>
            </a:pPr>
            <a:endParaRPr lang="en-IN" sz="1800" dirty="0">
              <a:solidFill>
                <a:schemeClr val="bg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Fig 10 : For 1/4 torque</a:t>
            </a:r>
          </a:p>
          <a:p>
            <a:r>
              <a:rPr lang="en-IN" sz="1800" dirty="0">
                <a:solidFill>
                  <a:schemeClr val="bg1"/>
                </a:solidFill>
              </a:rPr>
              <a:t>Fig 11 : For 4/4 torque</a:t>
            </a:r>
          </a:p>
          <a:p>
            <a:r>
              <a:rPr lang="en-IN" sz="1800" dirty="0">
                <a:solidFill>
                  <a:schemeClr val="bg1"/>
                </a:solidFill>
              </a:rPr>
              <a:t>Fig 12 : PRF control is best suited for nonlinear torque type load</a:t>
            </a:r>
          </a:p>
          <a:p>
            <a:pPr marL="0" indent="0">
              <a:buNone/>
            </a:pPr>
            <a:endParaRPr lang="en-IN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</a:rPr>
              <a:t>Experimental observations –</a:t>
            </a:r>
          </a:p>
          <a:p>
            <a:pPr marL="0" indent="0">
              <a:buNone/>
            </a:pPr>
            <a:endParaRPr lang="en-IN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bg1"/>
                </a:solidFill>
              </a:rPr>
              <a:t>Using V/f control : </a:t>
            </a:r>
          </a:p>
          <a:p>
            <a:pPr marL="0" indent="0" algn="ctr"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ɳ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78.6 % (at 75 % speed, 9/16 of rated torque)</a:t>
            </a:r>
          </a:p>
          <a:p>
            <a:pPr marL="0" indent="0"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              ɳ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65.27 % (at 50 % speed, 1/4 of rated torque)</a:t>
            </a:r>
          </a:p>
          <a:p>
            <a:pPr marL="0" indent="0">
              <a:buNone/>
            </a:pP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PRF control :</a:t>
            </a:r>
          </a:p>
          <a:p>
            <a:pPr marL="0" indent="0" algn="ctr"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ɳ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78.6 + 1.4 = </a:t>
            </a:r>
            <a:r>
              <a:rPr lang="en-IN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80 %</a:t>
            </a:r>
          </a:p>
          <a:p>
            <a:pPr marL="0" indent="0"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                                      ɳ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65.27 + 7.46 = </a:t>
            </a:r>
            <a:r>
              <a:rPr lang="en-IN" sz="18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72.73 %</a:t>
            </a:r>
            <a:endParaRPr lang="en-IN" sz="1800" dirty="0">
              <a:solidFill>
                <a:srgbClr val="FFC000"/>
              </a:solidFill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A3D12D-0C79-887F-77EA-A4A6BC43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"/>
            <a:ext cx="10515600" cy="566208"/>
          </a:xfrm>
        </p:spPr>
        <p:txBody>
          <a:bodyPr>
            <a:normAutofit/>
          </a:bodyPr>
          <a:lstStyle/>
          <a:p>
            <a:pPr algn="ctr"/>
            <a:r>
              <a:rPr lang="en-IN" sz="2800" b="1" u="sng" dirty="0">
                <a:solidFill>
                  <a:srgbClr val="FFC000"/>
                </a:solidFill>
                <a:latin typeface="+mn-lt"/>
              </a:rPr>
              <a:t>Results of Tests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C87724-BBB5-6419-9D33-07D3EB6B854C}"/>
              </a:ext>
            </a:extLst>
          </p:cNvPr>
          <p:cNvSpPr/>
          <p:nvPr/>
        </p:nvSpPr>
        <p:spPr>
          <a:xfrm>
            <a:off x="7958667" y="430742"/>
            <a:ext cx="4233333" cy="203305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92AEFE-03CC-ED88-8F64-378D2221D800}"/>
              </a:ext>
            </a:extLst>
          </p:cNvPr>
          <p:cNvSpPr/>
          <p:nvPr/>
        </p:nvSpPr>
        <p:spPr>
          <a:xfrm>
            <a:off x="7958667" y="2509308"/>
            <a:ext cx="4233333" cy="203305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A72A4-2506-2673-497C-23A8237C9464}"/>
              </a:ext>
            </a:extLst>
          </p:cNvPr>
          <p:cNvSpPr/>
          <p:nvPr/>
        </p:nvSpPr>
        <p:spPr>
          <a:xfrm>
            <a:off x="7958667" y="4596342"/>
            <a:ext cx="4233333" cy="203305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1149FB-23CA-A384-1EED-85D08DF0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934" y="16934"/>
            <a:ext cx="1998132" cy="566208"/>
          </a:xfrm>
        </p:spPr>
        <p:txBody>
          <a:bodyPr>
            <a:normAutofit/>
          </a:bodyPr>
          <a:lstStyle/>
          <a:p>
            <a:pPr algn="ctr"/>
            <a:r>
              <a:rPr lang="en-IN" sz="2800" b="1" u="sng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1E00BBA-F652-F4ED-EAD3-0AB0DA43FE98}"/>
              </a:ext>
            </a:extLst>
          </p:cNvPr>
          <p:cNvSpPr/>
          <p:nvPr/>
        </p:nvSpPr>
        <p:spPr>
          <a:xfrm>
            <a:off x="4271434" y="2235200"/>
            <a:ext cx="3649133" cy="2387600"/>
          </a:xfrm>
          <a:prstGeom prst="round2Diag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  <a:sym typeface="Wingdings" panose="05000000000000000000" pitchFamily="2" charset="2"/>
              </a:rPr>
              <a:t>Small efficiency improvement  For near rated loads at low speeds</a:t>
            </a:r>
          </a:p>
          <a:p>
            <a:pPr algn="ctr"/>
            <a:endParaRPr lang="en-IN" sz="2000" dirty="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9D68CE2F-CF7D-D7F3-ADC4-81AF79EB15B6}"/>
              </a:ext>
            </a:extLst>
          </p:cNvPr>
          <p:cNvSpPr/>
          <p:nvPr/>
        </p:nvSpPr>
        <p:spPr>
          <a:xfrm>
            <a:off x="-1" y="2235200"/>
            <a:ext cx="3649133" cy="2387600"/>
          </a:xfrm>
          <a:prstGeom prst="round2Diag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Significant efficiency improvement </a:t>
            </a:r>
            <a:r>
              <a:rPr lang="en-IN" sz="2000" dirty="0">
                <a:solidFill>
                  <a:schemeClr val="bg1"/>
                </a:solidFill>
                <a:sym typeface="Wingdings" panose="05000000000000000000" pitchFamily="2" charset="2"/>
              </a:rPr>
              <a:t> For reduced loads at all speeds</a:t>
            </a:r>
          </a:p>
          <a:p>
            <a:pPr algn="ctr"/>
            <a:endParaRPr lang="en-IN" sz="2000" dirty="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DCD4BE9-54A2-80F4-38D6-AB25F9241EB5}"/>
              </a:ext>
            </a:extLst>
          </p:cNvPr>
          <p:cNvSpPr/>
          <p:nvPr/>
        </p:nvSpPr>
        <p:spPr>
          <a:xfrm>
            <a:off x="8542867" y="2235200"/>
            <a:ext cx="3649133" cy="2387600"/>
          </a:xfrm>
          <a:prstGeom prst="round2Diag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IN" sz="2000" dirty="0">
                <a:solidFill>
                  <a:schemeClr val="bg1"/>
                </a:solidFill>
                <a:sym typeface="Wingdings" panose="05000000000000000000" pitchFamily="2" charset="2"/>
              </a:rPr>
              <a:t>Greatest efficiency improvement for loss minimization control with non-linear torque-speed loads.</a:t>
            </a:r>
          </a:p>
          <a:p>
            <a:pPr algn="ctr"/>
            <a:endParaRPr lang="en-IN" sz="2000" dirty="0">
              <a:solidFill>
                <a:schemeClr val="bg1"/>
              </a:solidFill>
            </a:endParaRPr>
          </a:p>
          <a:p>
            <a:pPr algn="ctr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741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20A7-A224-650D-F3D2-591ED5B9D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0533"/>
            <a:ext cx="10515600" cy="52964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sz="1800" dirty="0">
                <a:solidFill>
                  <a:schemeClr val="bg1"/>
                </a:solidFill>
              </a:rPr>
              <a:t>P. </a:t>
            </a:r>
            <a:r>
              <a:rPr lang="en-IN" sz="1800" dirty="0" err="1">
                <a:solidFill>
                  <a:schemeClr val="bg1"/>
                </a:solidFill>
              </a:rPr>
              <a:t>Famouri</a:t>
            </a:r>
            <a:r>
              <a:rPr lang="en-IN" sz="1800" dirty="0">
                <a:solidFill>
                  <a:schemeClr val="bg1"/>
                </a:solidFill>
              </a:rPr>
              <a:t> and J. J. Cathey, "Loss minimization control of an induction motor drive," in IEEE Transactions on Industry Applications, vol. 27, no. 1, pp. 32-37, Jan.-Feb. 1991.</a:t>
            </a:r>
          </a:p>
          <a:p>
            <a:pPr marL="514350" indent="-514350">
              <a:buFont typeface="+mj-lt"/>
              <a:buAutoNum type="arabicParenR"/>
            </a:pPr>
            <a:endParaRPr lang="en-IN" sz="1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A. Kusko and D. Galler, “Control means for minimization of losses in ac and dc motor drives,” IEEE Trans. Industry Applications, vol. IA-19, no. 4, pp. 561-570, July-Aug. 1983.</a:t>
            </a:r>
          </a:p>
          <a:p>
            <a:pPr marL="514350" indent="-514350">
              <a:buFont typeface="+mj-lt"/>
              <a:buAutoNum type="arabicParenR"/>
            </a:pPr>
            <a:endParaRPr lang="en-US" sz="1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D. S. </a:t>
            </a:r>
            <a:r>
              <a:rPr lang="en-US" sz="1800" dirty="0" err="1">
                <a:solidFill>
                  <a:schemeClr val="bg1"/>
                </a:solidFill>
              </a:rPr>
              <a:t>Kirschen</a:t>
            </a:r>
            <a:r>
              <a:rPr lang="en-US" sz="1800" dirty="0">
                <a:solidFill>
                  <a:schemeClr val="bg1"/>
                </a:solidFill>
              </a:rPr>
              <a:t>, D. W. Novotny, and T. A. </a:t>
            </a:r>
            <a:r>
              <a:rPr lang="en-US" sz="1800" dirty="0" err="1">
                <a:solidFill>
                  <a:schemeClr val="bg1"/>
                </a:solidFill>
              </a:rPr>
              <a:t>Lipo</a:t>
            </a:r>
            <a:r>
              <a:rPr lang="en-US" sz="1800" dirty="0">
                <a:solidFill>
                  <a:schemeClr val="bg1"/>
                </a:solidFill>
              </a:rPr>
              <a:t>, “Optimal efficiency control of an induction motor drive,” IEEE Trans. Electron. </a:t>
            </a:r>
            <a:r>
              <a:rPr lang="en-US" sz="1800" dirty="0" err="1">
                <a:solidFill>
                  <a:schemeClr val="bg1"/>
                </a:solidFill>
              </a:rPr>
              <a:t>Comput</a:t>
            </a:r>
            <a:r>
              <a:rPr lang="en-US" sz="1800" dirty="0">
                <a:solidFill>
                  <a:schemeClr val="bg1"/>
                </a:solidFill>
              </a:rPr>
              <a:t>., vol. EC-2, no. 1, pp. 70-76, Mar. 1987.</a:t>
            </a:r>
          </a:p>
          <a:p>
            <a:pPr marL="514350" indent="-514350">
              <a:buFont typeface="+mj-lt"/>
              <a:buAutoNum type="arabicParenR"/>
            </a:pPr>
            <a:endParaRPr lang="en-US" sz="1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C. Y. Mehanna, “Perturbing controller for minimum loss operation of induction machines,” M.S. thesis, Univ. Kentucky, Aug.1985.</a:t>
            </a:r>
          </a:p>
          <a:p>
            <a:pPr marL="514350" indent="-514350">
              <a:buFont typeface="+mj-lt"/>
              <a:buAutoNum type="arabicParenR"/>
            </a:pPr>
            <a:endParaRPr lang="en-IN" sz="1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CE93B6-6A17-E409-3619-08E83F13A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934" y="16934"/>
            <a:ext cx="1998132" cy="566208"/>
          </a:xfrm>
        </p:spPr>
        <p:txBody>
          <a:bodyPr>
            <a:normAutofit/>
          </a:bodyPr>
          <a:lstStyle/>
          <a:p>
            <a:pPr algn="ctr"/>
            <a:r>
              <a:rPr lang="en-IN" sz="2800" b="1" u="sng" dirty="0">
                <a:solidFill>
                  <a:srgbClr val="FFC000"/>
                </a:solidFill>
                <a:latin typeface="+mn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95964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6207A5-4458-5C32-3B1C-06F1F89B2EE8}"/>
              </a:ext>
            </a:extLst>
          </p:cNvPr>
          <p:cNvSpPr/>
          <p:nvPr/>
        </p:nvSpPr>
        <p:spPr>
          <a:xfrm>
            <a:off x="4107672" y="2274838"/>
            <a:ext cx="397665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4624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7D037-EEA2-F4CD-47CB-6A8F4DED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67" y="0"/>
            <a:ext cx="5469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3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7F90EE-258A-1B87-812A-FF3C9925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" y="457812"/>
            <a:ext cx="5940000" cy="5229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3B6739-4C01-580B-EFB8-24B20C7B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99" y="698153"/>
            <a:ext cx="5940000" cy="39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B45CDA-F48A-0313-3856-073CBE4212B7}"/>
              </a:ext>
            </a:extLst>
          </p:cNvPr>
          <p:cNvSpPr/>
          <p:nvPr/>
        </p:nvSpPr>
        <p:spPr>
          <a:xfrm>
            <a:off x="440267" y="228601"/>
            <a:ext cx="5452534" cy="630343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N" sz="2800" b="1" u="sng" dirty="0">
                <a:solidFill>
                  <a:srgbClr val="FFC000"/>
                </a:solidFill>
              </a:rPr>
              <a:t>Problem Statement</a:t>
            </a:r>
          </a:p>
          <a:p>
            <a:pPr marL="0" indent="0" algn="ctr">
              <a:buNone/>
            </a:pPr>
            <a:endParaRPr lang="en-IN" sz="2000" b="1" u="sng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endParaRPr lang="en-IN" sz="2000" b="1" u="sng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Conventional V/f drives do not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ensure optimal efficiency, especially at light loads.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Efficiency drops with nonlinear torque-speed loads like fans or pumps.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Existing methods need accurate motor parameters, which vary with temperature and are hard to measure.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parameter-independent control is needed to reduce losses while maintaining torque and speed.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IN" sz="2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273E12-4051-B739-184A-C5CF38EF17F8}"/>
              </a:ext>
            </a:extLst>
          </p:cNvPr>
          <p:cNvGrpSpPr/>
          <p:nvPr/>
        </p:nvGrpSpPr>
        <p:grpSpPr>
          <a:xfrm>
            <a:off x="6356306" y="228601"/>
            <a:ext cx="5452534" cy="6303433"/>
            <a:chOff x="6443133" y="135465"/>
            <a:chExt cx="5452534" cy="630343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5FB7228-4C28-377D-3F4D-2B07A607ADE9}"/>
                </a:ext>
              </a:extLst>
            </p:cNvPr>
            <p:cNvSpPr/>
            <p:nvPr/>
          </p:nvSpPr>
          <p:spPr>
            <a:xfrm>
              <a:off x="6443133" y="135465"/>
              <a:ext cx="5452534" cy="6303433"/>
            </a:xfrm>
            <a:prstGeom prst="roundRect">
              <a:avLst/>
            </a:prstGeom>
            <a:solidFill>
              <a:schemeClr val="accent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IN" sz="2800" b="1" u="sng" dirty="0">
                  <a:solidFill>
                    <a:srgbClr val="FFC000"/>
                  </a:solidFill>
                </a:rPr>
                <a:t>Introduction</a:t>
              </a: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2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0" indent="0" algn="ctr">
                <a:buNone/>
              </a:pPr>
              <a:endParaRPr lang="en-IN" sz="1800" b="1" u="sng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IN" sz="20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</a:p>
            <a:p>
              <a:pPr algn="ctr"/>
              <a:endParaRPr lang="en-IN" sz="1800" dirty="0"/>
            </a:p>
          </p:txBody>
        </p:sp>
        <p:graphicFrame>
          <p:nvGraphicFramePr>
            <p:cNvPr id="18" name="Diagram 17">
              <a:extLst>
                <a:ext uri="{FF2B5EF4-FFF2-40B4-BE49-F238E27FC236}">
                  <a16:creationId xmlns:a16="http://schemas.microsoft.com/office/drawing/2014/main" id="{36E07D5D-5D38-8F01-83F5-BF504426FC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7959461"/>
                </p:ext>
              </p:extLst>
            </p:nvPr>
          </p:nvGraphicFramePr>
          <p:xfrm>
            <a:off x="6739467" y="1153580"/>
            <a:ext cx="4876800" cy="42672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721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E4916AA-1A69-2AFC-9FD3-F4D72A4E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75" y="8467"/>
            <a:ext cx="4337957" cy="3265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71B5FD-23D4-0C60-975D-B8A87E416396}"/>
                  </a:ext>
                </a:extLst>
              </p:cNvPr>
              <p:cNvSpPr txBox="1"/>
              <p:nvPr/>
            </p:nvSpPr>
            <p:spPr>
              <a:xfrm>
                <a:off x="8468" y="601140"/>
                <a:ext cx="7323666" cy="3482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M</a:t>
                </a:r>
                <a:r>
                  <a:rPr lang="en-IN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ax efficiency only occurs when the intersection is at the speed corresponding to the </a:t>
                </a:r>
                <a:r>
                  <a:rPr lang="en-IN" kern="100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inflection point</a:t>
                </a:r>
                <a:r>
                  <a:rPr lang="en-IN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of the efficiency-speed curve </a:t>
                </a:r>
                <a:r>
                  <a:rPr lang="en-IN" kern="1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N</a:t>
                </a:r>
                <a:r>
                  <a:rPr lang="en-IN" kern="100" baseline="-250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ɳ,max</a:t>
                </a:r>
                <a:r>
                  <a:rPr lang="en-IN" kern="100" baseline="-25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kern="100" baseline="-25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O</a:t>
                </a:r>
                <a:r>
                  <a:rPr lang="en-US" kern="1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peration</a:t>
                </a:r>
                <a:r>
                  <a:rPr lang="en-US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at max efficiency frequently takes place at near rated load torque, at other operating conditions – reduced ɳ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kern="100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Temp. variation </a:t>
                </a:r>
                <a:r>
                  <a:rPr lang="en-IN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– As temp of rotor increases, R</a:t>
                </a:r>
                <a:r>
                  <a:rPr lang="en-IN" kern="100" baseline="-25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2</a:t>
                </a:r>
                <a:r>
                  <a:rPr lang="en-IN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increases, slope of T-</a:t>
                </a:r>
                <a:r>
                  <a:rPr lang="en-IN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IN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reduces, operating point shifts such that ɳ reduces.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The Closed Loop – speed feedback advantage, control of inverter freq. ‘f’ to keep a constant ‘</a:t>
                </a:r>
                <a:r>
                  <a:rPr lang="en-IN" sz="1800" kern="1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f</a:t>
                </a:r>
                <a:r>
                  <a:rPr lang="en-IN" sz="1800" kern="100" baseline="-250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r</a:t>
                </a: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’ acc. to below eq</a:t>
                </a:r>
                <a:r>
                  <a:rPr lang="en-IN" sz="1800" kern="100" baseline="30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n.</a:t>
                </a:r>
                <a:endParaRPr lang="en-IN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457200" algn="ctr">
                  <a:lnSpc>
                    <a:spcPct val="107000"/>
                  </a:lnSpc>
                  <a:buNone/>
                </a:pPr>
                <a:r>
                  <a:rPr lang="en-IN" sz="1800" kern="100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f = </a:t>
                </a:r>
                <a:r>
                  <a:rPr lang="en-IN" sz="1800" kern="100" dirty="0" err="1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f</a:t>
                </a:r>
                <a:r>
                  <a:rPr lang="en-IN" sz="1800" kern="100" baseline="-25000" dirty="0" err="1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r</a:t>
                </a:r>
                <a:r>
                  <a:rPr lang="en-IN" sz="1800" kern="100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 kern="10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</m:ctrlPr>
                      </m:fPr>
                      <m:num>
                        <m:r>
                          <a:rPr lang="en-IN" sz="1800" i="1" kern="10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  <m:t>𝑝</m:t>
                        </m:r>
                      </m:num>
                      <m:den>
                        <m:r>
                          <a:rPr lang="en-IN" sz="1800" i="1" kern="10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  <m:t>120</m:t>
                        </m:r>
                      </m:den>
                    </m:f>
                  </m:oMath>
                </a14:m>
                <a:r>
                  <a:rPr lang="en-IN" sz="1800" kern="100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N</a:t>
                </a:r>
                <a:r>
                  <a:rPr lang="en-IN" sz="1800" kern="100" baseline="-25000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m</a:t>
                </a:r>
                <a:endParaRPr lang="en-IN" sz="1800" kern="100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71B5FD-23D4-0C60-975D-B8A87E416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" y="601140"/>
                <a:ext cx="7323666" cy="3482556"/>
              </a:xfrm>
              <a:prstGeom prst="rect">
                <a:avLst/>
              </a:prstGeom>
              <a:blipFill>
                <a:blip r:embed="rId6"/>
                <a:stretch>
                  <a:fillRect l="-666" t="-1051" r="-749" b="-3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655C4D4-2E2D-D930-12E1-7BFBFE1B8E68}"/>
              </a:ext>
            </a:extLst>
          </p:cNvPr>
          <p:cNvSpPr txBox="1"/>
          <p:nvPr/>
        </p:nvSpPr>
        <p:spPr>
          <a:xfrm>
            <a:off x="0" y="4111543"/>
            <a:ext cx="12191999" cy="245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Chosen rotor freq. – at rated speed, voltage and freq. If this rated rotor freq. results in operation near to max efficiency point, then this closed-loop, </a:t>
            </a:r>
            <a:r>
              <a:rPr lang="en-IN" sz="18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constant rotor freq. (CRF) inverter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can offer a small efficiency improvement over the open-loop constant V/f control. 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But max efficiency operation = f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n.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(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eqv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. circuit parameters, motor speed)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Max efficiency slip – more sensitive to </a:t>
            </a:r>
            <a:r>
              <a:rPr lang="en-IN" sz="18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rotor resistance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than any other parameter (which itself varies with load profile, dynamic measurement – quite difficult, if at all possible)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9C3F6-1BBD-CFF6-EB2C-CF5B1EE4B06E}"/>
              </a:ext>
            </a:extLst>
          </p:cNvPr>
          <p:cNvSpPr txBox="1"/>
          <p:nvPr/>
        </p:nvSpPr>
        <p:spPr>
          <a:xfrm>
            <a:off x="2116667" y="8467"/>
            <a:ext cx="363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C000"/>
                </a:solidFill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8521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E4916AA-1A69-2AFC-9FD3-F4D72A4E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75" y="8467"/>
            <a:ext cx="4337957" cy="3265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71B5FD-23D4-0C60-975D-B8A87E416396}"/>
              </a:ext>
            </a:extLst>
          </p:cNvPr>
          <p:cNvSpPr txBox="1"/>
          <p:nvPr/>
        </p:nvSpPr>
        <p:spPr>
          <a:xfrm>
            <a:off x="8468" y="677335"/>
            <a:ext cx="7323666" cy="4388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Kirschen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et al. offered a testing and implementation of perturbing controller to minimize loss for a </a:t>
            </a:r>
            <a:r>
              <a:rPr lang="en-IN" sz="18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field-oriented controlled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IM. [3]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Mehanna presents an adaptive controller modification of CRF inverter to operate at optimal efficiency. (Similar to [3], except that the extra complexity of field-oriented control is not required) [4]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Since the </a:t>
            </a:r>
            <a:r>
              <a:rPr lang="en-IN" sz="18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adaptive controller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can be realized by modification of a constant V/f inverter, this paper implemented and tested this concept.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Advantage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of </a:t>
            </a:r>
            <a:r>
              <a:rPr lang="en-IN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Perturbing rotor frequency (PRF)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dirty="0">
                <a:solidFill>
                  <a:srgbClr val="FFC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N</a:t>
            </a:r>
            <a:r>
              <a:rPr lang="en-IN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o need of motor parameters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knowledge. So, variation in parameters due to temperature and saturation has no consequences.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2A84B-4AAA-073A-9368-792FE5C0E032}"/>
              </a:ext>
            </a:extLst>
          </p:cNvPr>
          <p:cNvSpPr txBox="1"/>
          <p:nvPr/>
        </p:nvSpPr>
        <p:spPr>
          <a:xfrm>
            <a:off x="2116667" y="16934"/>
            <a:ext cx="363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C000"/>
                </a:solidFill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768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4B21-6261-B810-EB16-51587C34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208"/>
          </a:xfrm>
        </p:spPr>
        <p:txBody>
          <a:bodyPr>
            <a:normAutofit/>
          </a:bodyPr>
          <a:lstStyle/>
          <a:p>
            <a:pPr algn="ctr"/>
            <a:r>
              <a:rPr lang="en-IN" sz="2800" b="1" u="sng" dirty="0">
                <a:solidFill>
                  <a:srgbClr val="FFC000"/>
                </a:solidFill>
                <a:latin typeface="+mn-lt"/>
              </a:rPr>
              <a:t>Theoretical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0212-8F40-CDD9-A93E-C5AF7CE83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8" y="1253067"/>
            <a:ext cx="7230533" cy="533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>
                <a:solidFill>
                  <a:schemeClr val="bg1"/>
                </a:solidFill>
              </a:rPr>
              <a:t>Modified Steinmetz equations (to account for freq. effects) 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1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= 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10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+ c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1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</a:t>
            </a:r>
            <a:b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= 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20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+c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(sf)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α</a:t>
            </a:r>
            <a:br>
              <a:rPr lang="en-IN" sz="1800" kern="100" baseline="30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ms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β</a:t>
            </a:r>
            <a:endParaRPr lang="en-IN" sz="1800" kern="100" baseline="300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here- 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</a:t>
            </a:r>
            <a:r>
              <a:rPr kumimoji="0" lang="en-IN" sz="1800" b="0" i="0" u="none" strike="noStrike" kern="1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10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and R</a:t>
            </a:r>
            <a:r>
              <a:rPr kumimoji="0" lang="en-IN" sz="1800" b="0" i="0" u="none" strike="noStrike" kern="1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20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are the dc values of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1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and 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, 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Constants c</a:t>
            </a:r>
            <a:r>
              <a:rPr lang="en-IN" sz="18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c</a:t>
            </a:r>
            <a:r>
              <a:rPr lang="en-IN" sz="18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α, β are    </a:t>
            </a:r>
            <a:b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       determined from </a:t>
            </a:r>
            <a:r>
              <a:rPr lang="en-IN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eqv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circuit evaluated at two frequencies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Let                            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j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(R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j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II (R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/ s + j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                                  ∆ = (R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</a:t>
            </a: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</a:t>
            </a:r>
            <a:r>
              <a:rPr lang="en-IN" sz="1800" kern="100" baseline="-25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/ s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(X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 </a:t>
            </a: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+ </a:t>
            </a:r>
            <a:r>
              <a:rPr lang="en-IN" sz="1800" kern="1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</a:t>
            </a:r>
            <a:r>
              <a:rPr lang="en-IN" sz="1800" kern="100" baseline="-25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</a:t>
            </a: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3V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[(R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(X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+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]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3[(R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/s)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]V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  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∆ [(R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(X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+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]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3(R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)V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/s) </a:t>
            </a:r>
            <a:r>
              <a:rPr lang="en-IN" sz="18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∆ [(R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R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+ (X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+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]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k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ω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en-IN" sz="18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baseline="30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1EEDE-ABF6-493E-AB6B-B7D2219D6A18}"/>
              </a:ext>
            </a:extLst>
          </p:cNvPr>
          <p:cNvSpPr txBox="1"/>
          <p:nvPr/>
        </p:nvSpPr>
        <p:spPr>
          <a:xfrm>
            <a:off x="4262967" y="624296"/>
            <a:ext cx="366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A) Efficiency Determination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939F3-18E2-0254-01EE-9F0D6AAC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254" y="1157160"/>
            <a:ext cx="4005279" cy="2348039"/>
          </a:xfrm>
          <a:prstGeom prst="rect">
            <a:avLst/>
          </a:prstGeom>
          <a:ln w="127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75F1B-FEED-D2A0-DB5C-41C6B8C342AA}"/>
                  </a:ext>
                </a:extLst>
              </p:cNvPr>
              <p:cNvSpPr txBox="1"/>
              <p:nvPr/>
            </p:nvSpPr>
            <p:spPr>
              <a:xfrm>
                <a:off x="7907867" y="4124324"/>
                <a:ext cx="3623733" cy="2380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w</a:t>
                </a: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here- P</a:t>
                </a:r>
                <a:r>
                  <a:rPr lang="en-IN" sz="1800" kern="100" baseline="-25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1</a:t>
                </a: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Primary copper losses</a:t>
                </a:r>
                <a:b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P</a:t>
                </a:r>
                <a:r>
                  <a:rPr lang="en-IN" sz="1800" kern="100" baseline="-25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c</a:t>
                </a: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Core losses</a:t>
                </a:r>
                <a:b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P</a:t>
                </a:r>
                <a:r>
                  <a:rPr lang="en-IN" sz="1800" kern="100" baseline="-25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g</a:t>
                </a: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Air gap power</a:t>
                </a:r>
                <a:b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P</a:t>
                </a:r>
                <a:r>
                  <a:rPr lang="en-IN" sz="1800" kern="100" baseline="-25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R</a:t>
                </a: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Rotation power losses</a:t>
                </a:r>
                <a:endParaRPr lang="en-IN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>
                  <a:buNone/>
                </a:pPr>
                <a:r>
                  <a:rPr lang="en-IN" sz="18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ω</a:t>
                </a:r>
                <a:r>
                  <a:rPr lang="en-IN" sz="1800" baseline="-250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m</a:t>
                </a:r>
                <a:r>
                  <a:rPr lang="en-IN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= (1 - s) </a:t>
                </a:r>
                <a:r>
                  <a:rPr lang="en-IN" sz="18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ω</a:t>
                </a:r>
                <a:r>
                  <a:rPr lang="en-IN" sz="1800" baseline="-250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s</a:t>
                </a:r>
                <a:r>
                  <a:rPr lang="en-IN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IN" sz="18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IN" sz="18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s</m:t>
                            </m:r>
                          </m:e>
                        </m:d>
                        <m:r>
                          <a:rPr lang="en-IN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IN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π</m:t>
                        </m:r>
                        <m:r>
                          <a:rPr lang="en-IN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f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p</m:t>
                        </m:r>
                      </m:den>
                    </m:f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IN" dirty="0">
                    <a:solidFill>
                      <a:schemeClr val="bg1"/>
                    </a:solidFill>
                  </a:rPr>
                  <a:t>For p =4</a:t>
                </a:r>
              </a:p>
              <a:p>
                <a:pPr>
                  <a:buNone/>
                </a:pP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P</a:t>
                </a:r>
                <a:r>
                  <a:rPr lang="en-IN" sz="1800" kern="100" baseline="-25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R</a:t>
                </a: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</a:t>
                </a:r>
                <a:r>
                  <a:rPr lang="en-IN" sz="1800" kern="1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en-IN" sz="1800" kern="100" baseline="-250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N</a:t>
                </a:r>
                <a:r>
                  <a:rPr lang="en-IN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[ π (1 - s) f]</a:t>
                </a:r>
                <a:r>
                  <a:rPr lang="en-IN" sz="1800" kern="100" baseline="30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2</a:t>
                </a:r>
                <a:endParaRPr lang="en-IN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75F1B-FEED-D2A0-DB5C-41C6B8C34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67" y="4124324"/>
                <a:ext cx="3623733" cy="2380908"/>
              </a:xfrm>
              <a:prstGeom prst="rect">
                <a:avLst/>
              </a:prstGeom>
              <a:blipFill>
                <a:blip r:embed="rId3"/>
                <a:stretch>
                  <a:fillRect l="-1345" t="-1282" b="-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01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4C5585-0587-21CF-DBFB-EBD98192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254" y="1157160"/>
            <a:ext cx="4005279" cy="2348039"/>
          </a:xfrm>
          <a:prstGeom prst="rect">
            <a:avLst/>
          </a:prstGeom>
          <a:ln w="1270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ED8FE-9AAC-9F81-7408-2EBF0D09C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5817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29897-6741-D778-D03C-45F1A8D531C1}"/>
              </a:ext>
            </a:extLst>
          </p:cNvPr>
          <p:cNvSpPr txBox="1"/>
          <p:nvPr/>
        </p:nvSpPr>
        <p:spPr>
          <a:xfrm>
            <a:off x="7993646" y="3911599"/>
            <a:ext cx="41475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For 4 pole, s = (</a:t>
            </a:r>
            <a:r>
              <a:rPr lang="el-GR" dirty="0">
                <a:solidFill>
                  <a:schemeClr val="bg1"/>
                </a:solidFill>
              </a:rPr>
              <a:t>π</a:t>
            </a:r>
            <a:r>
              <a:rPr lang="en-IN" dirty="0">
                <a:solidFill>
                  <a:schemeClr val="bg1"/>
                </a:solidFill>
              </a:rPr>
              <a:t>f - </a:t>
            </a:r>
            <a:r>
              <a:rPr lang="en-IN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ω</a:t>
            </a:r>
            <a:r>
              <a:rPr lang="en-IN" sz="18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) / </a:t>
            </a:r>
            <a:r>
              <a:rPr lang="el-GR" dirty="0">
                <a:solidFill>
                  <a:schemeClr val="bg1"/>
                </a:solidFill>
              </a:rPr>
              <a:t>π</a:t>
            </a:r>
            <a:r>
              <a:rPr lang="en-IN" dirty="0">
                <a:solidFill>
                  <a:schemeClr val="bg1"/>
                </a:solidFill>
              </a:rPr>
              <a:t>f </a:t>
            </a:r>
          </a:p>
          <a:p>
            <a:r>
              <a:rPr lang="en-US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ɳ =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(f,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ω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</a:t>
            </a:r>
          </a:p>
          <a:p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∂ɳ / ∂f = 0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f =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ɳ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max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(for a particular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ω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Max efficiency operation</a:t>
            </a:r>
          </a:p>
          <a:p>
            <a:endParaRPr lang="en-IN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range search approach is used. </a:t>
            </a:r>
          </a:p>
          <a:p>
            <a:r>
              <a:rPr lang="en-IN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 is varied by small increments until </a:t>
            </a:r>
          </a:p>
          <a:p>
            <a:r>
              <a:rPr lang="en-IN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 =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ɳ</a:t>
            </a:r>
            <a:r>
              <a:rPr lang="en-IN" kern="100" baseline="-25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determined)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US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0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12C5D-30B3-5120-ECAA-62D2FA3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3" y="778933"/>
            <a:ext cx="7913508" cy="23706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800" dirty="0">
                <a:solidFill>
                  <a:schemeClr val="bg1"/>
                </a:solidFill>
              </a:rPr>
              <a:t>Results of theoretical study – </a:t>
            </a:r>
          </a:p>
          <a:p>
            <a:pPr marL="0" indent="0" algn="ctr">
              <a:buNone/>
            </a:pPr>
            <a:endParaRPr lang="en-IN" sz="1800" dirty="0">
              <a:solidFill>
                <a:schemeClr val="bg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Fig 3 : significant efficiency improvement for speed &lt; 65% by PRF control over constant V/f control</a:t>
            </a:r>
          </a:p>
          <a:p>
            <a:endParaRPr lang="en-IN" sz="1800" dirty="0">
              <a:solidFill>
                <a:schemeClr val="bg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Fig 4 and 5 : Lower voltage and increase frequency </a:t>
            </a:r>
            <a:r>
              <a:rPr lang="en-IN" sz="1800" dirty="0">
                <a:solidFill>
                  <a:schemeClr val="bg1"/>
                </a:solidFill>
                <a:sym typeface="Wingdings" panose="05000000000000000000" pitchFamily="2" charset="2"/>
              </a:rPr>
              <a:t> Lower core losses  Lower total losses</a:t>
            </a:r>
            <a:endParaRPr lang="en-IN" sz="1800" dirty="0">
              <a:solidFill>
                <a:schemeClr val="bg1"/>
              </a:solidFill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6F3AA-7B71-282B-845F-3F4C9A1DB8B0}"/>
              </a:ext>
            </a:extLst>
          </p:cNvPr>
          <p:cNvSpPr txBox="1"/>
          <p:nvPr/>
        </p:nvSpPr>
        <p:spPr>
          <a:xfrm>
            <a:off x="2527298" y="42335"/>
            <a:ext cx="366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B) Theoretical 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07A44-AAB4-D453-2BE5-3EAC690E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86" y="3260362"/>
            <a:ext cx="3952335" cy="3597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D2B58-03A4-DCA3-914A-D7047AE7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8467"/>
            <a:ext cx="3649133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C380C-4793-A038-6277-8EB966FBF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349000"/>
            <a:ext cx="3649133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E0E4D1-D607-7BA8-E6A8-3829998A4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4689533"/>
            <a:ext cx="364913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E9863-A680-ABD6-C210-FE22174F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2" y="1254117"/>
            <a:ext cx="5968685" cy="5324485"/>
          </a:xfrm>
        </p:spPr>
        <p:txBody>
          <a:bodyPr>
            <a:no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2 modes of operation –</a:t>
            </a:r>
            <a:r>
              <a:rPr lang="en-IN" sz="1800" dirty="0">
                <a:solidFill>
                  <a:srgbClr val="FFC000"/>
                </a:solidFill>
              </a:rPr>
              <a:t> (</a:t>
            </a:r>
            <a:r>
              <a:rPr lang="en-IN" sz="1800" dirty="0" err="1">
                <a:solidFill>
                  <a:srgbClr val="FFC000"/>
                </a:solidFill>
              </a:rPr>
              <a:t>i</a:t>
            </a:r>
            <a:r>
              <a:rPr lang="en-IN" sz="1800" dirty="0">
                <a:solidFill>
                  <a:srgbClr val="FFC000"/>
                </a:solidFill>
              </a:rPr>
              <a:t>) </a:t>
            </a:r>
            <a:r>
              <a:rPr lang="en-IN" sz="1800" dirty="0">
                <a:solidFill>
                  <a:schemeClr val="bg1"/>
                </a:solidFill>
              </a:rPr>
              <a:t>constant rotor frequency control, </a:t>
            </a:r>
            <a:r>
              <a:rPr lang="en-IN" sz="1800" dirty="0">
                <a:solidFill>
                  <a:srgbClr val="FFC000"/>
                </a:solidFill>
              </a:rPr>
              <a:t>(ii) </a:t>
            </a:r>
            <a:r>
              <a:rPr lang="en-IN" sz="1800" dirty="0">
                <a:solidFill>
                  <a:schemeClr val="bg1"/>
                </a:solidFill>
              </a:rPr>
              <a:t>perturbing control</a:t>
            </a:r>
          </a:p>
          <a:p>
            <a:endParaRPr lang="en-IN" sz="1800" dirty="0">
              <a:solidFill>
                <a:schemeClr val="bg1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ω’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&gt; Ω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 DC link voltage reduces</a:t>
            </a:r>
            <a:b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ω’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&lt; Ω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 DC link voltage increases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Perturbing </a:t>
            </a:r>
            <a:r>
              <a:rPr lang="en-IN" sz="1800" dirty="0" err="1">
                <a:solidFill>
                  <a:schemeClr val="bg1"/>
                </a:solidFill>
              </a:rPr>
              <a:t>subcontroller</a:t>
            </a:r>
            <a:r>
              <a:rPr lang="en-IN" sz="1800" dirty="0">
                <a:solidFill>
                  <a:schemeClr val="bg1"/>
                </a:solidFill>
              </a:rPr>
              <a:t> senses P and change </a:t>
            </a:r>
            <a:r>
              <a:rPr lang="en-IN" sz="1800" kern="100" dirty="0" err="1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δω</a:t>
            </a:r>
            <a:r>
              <a:rPr lang="en-IN" sz="1800" kern="100" baseline="-25000" dirty="0" err="1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endParaRPr lang="en-IN" sz="1800" kern="100" baseline="-25000" dirty="0">
              <a:solidFill>
                <a:srgbClr val="FFC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IN" sz="1800" kern="1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If P reduces, another increment in previous direction</a:t>
            </a:r>
            <a:br>
              <a:rPr lang="en-IN" sz="1800" dirty="0">
                <a:solidFill>
                  <a:schemeClr val="bg1"/>
                </a:solidFill>
              </a:rPr>
            </a:br>
            <a:r>
              <a:rPr lang="en-IN" sz="1800" dirty="0">
                <a:solidFill>
                  <a:schemeClr val="bg1"/>
                </a:solidFill>
              </a:rPr>
              <a:t>If P increases, alter the direction</a:t>
            </a:r>
          </a:p>
          <a:p>
            <a:endParaRPr lang="en-IN" sz="1800" dirty="0">
              <a:solidFill>
                <a:schemeClr val="bg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Inverter output freq. is adjusted until minimum input power is achieved.</a:t>
            </a:r>
          </a:p>
          <a:p>
            <a:endParaRPr lang="en-IN" sz="1800" dirty="0">
              <a:solidFill>
                <a:schemeClr val="bg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An 8-b microprocessor-based implementation of the controller is used.</a:t>
            </a:r>
          </a:p>
          <a:p>
            <a:endParaRPr lang="en-IN" sz="1800" dirty="0">
              <a:solidFill>
                <a:schemeClr val="bg1"/>
              </a:solidFill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83BA14-101B-F494-A114-57CCBF13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67"/>
            <a:ext cx="10515600" cy="566208"/>
          </a:xfrm>
        </p:spPr>
        <p:txBody>
          <a:bodyPr>
            <a:normAutofit/>
          </a:bodyPr>
          <a:lstStyle/>
          <a:p>
            <a:pPr algn="ctr"/>
            <a:r>
              <a:rPr lang="en-IN" sz="2800" b="1" u="sng" dirty="0">
                <a:solidFill>
                  <a:srgbClr val="FFC000"/>
                </a:solidFill>
                <a:latin typeface="+mn-lt"/>
              </a:rPr>
              <a:t>Experimental Investigation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F755D-C635-C00B-9402-2C431DB3AE2A}"/>
              </a:ext>
            </a:extLst>
          </p:cNvPr>
          <p:cNvSpPr txBox="1"/>
          <p:nvPr/>
        </p:nvSpPr>
        <p:spPr>
          <a:xfrm>
            <a:off x="4262967" y="624296"/>
            <a:ext cx="366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A) Controller Realization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6F838-9D71-2D56-ED8A-0E881044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784" y="1354587"/>
            <a:ext cx="6087216" cy="5503413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CE73D11E-C5C5-7CAA-91C8-8A5C4F8F505D}"/>
              </a:ext>
            </a:extLst>
          </p:cNvPr>
          <p:cNvSpPr/>
          <p:nvPr/>
        </p:nvSpPr>
        <p:spPr>
          <a:xfrm>
            <a:off x="3928534" y="2345267"/>
            <a:ext cx="342900" cy="567267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B32FA-F2F3-FDF9-3928-851EFAEBC6CB}"/>
              </a:ext>
            </a:extLst>
          </p:cNvPr>
          <p:cNvSpPr txBox="1"/>
          <p:nvPr/>
        </p:nvSpPr>
        <p:spPr>
          <a:xfrm>
            <a:off x="4334933" y="2281763"/>
            <a:ext cx="120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Speed is regulated</a:t>
            </a:r>
          </a:p>
        </p:txBody>
      </p:sp>
    </p:spTree>
    <p:extLst>
      <p:ext uri="{BB962C8B-B14F-4D97-AF65-F5344CB8AC3E}">
        <p14:creationId xmlns:p14="http://schemas.microsoft.com/office/powerpoint/2010/main" val="18996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FFD-BED0-C45F-70A9-724CD300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818092"/>
            <a:ext cx="5681133" cy="4930775"/>
          </a:xfrm>
        </p:spPr>
        <p:txBody>
          <a:bodyPr>
            <a:no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Two power conditioner-motor arrangements :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sz="1800" dirty="0">
                <a:solidFill>
                  <a:schemeClr val="bg1"/>
                </a:solidFill>
              </a:rPr>
              <a:t>Standard-efficiency motor with constant V/f control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sz="1800" dirty="0">
                <a:solidFill>
                  <a:schemeClr val="bg1"/>
                </a:solidFill>
              </a:rPr>
              <a:t>Standard-efficiency motor with perturbing rotor freq. control</a:t>
            </a:r>
          </a:p>
          <a:p>
            <a:pPr lvl="1"/>
            <a:endParaRPr lang="en-IN" sz="1800" dirty="0">
              <a:solidFill>
                <a:schemeClr val="bg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Converter losses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motor losses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mL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 Measured by </a:t>
            </a:r>
            <a:r>
              <a:rPr lang="en-IN" sz="18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‘Air calorimetric loss determination technique’</a:t>
            </a:r>
          </a:p>
          <a:p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conducted : At 25, 50, 75 and 100% of rated speed</a:t>
            </a:r>
          </a:p>
          <a:p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each speed, shaft load torque of 1/4, 2/4, 3/4, 4/4 of 30 ft.lb (under steady state condition)</a:t>
            </a:r>
          </a:p>
          <a:p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additional point : 75% speed with 9/16 of 30 ft.lb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84EB3-9585-EDD9-5814-8BB3029AA1FB}"/>
              </a:ext>
            </a:extLst>
          </p:cNvPr>
          <p:cNvSpPr txBox="1"/>
          <p:nvPr/>
        </p:nvSpPr>
        <p:spPr>
          <a:xfrm>
            <a:off x="4705350" y="8467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B) Test Descriptions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27D15-A7B9-3619-7D17-FB0E08D3F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5" y="802097"/>
            <a:ext cx="5918198" cy="218038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E553E6-E96E-AB71-CB75-D7CD8D224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0" t="2953" r="14628" b="9923"/>
          <a:stretch/>
        </p:blipFill>
        <p:spPr>
          <a:xfrm rot="16200000">
            <a:off x="7768945" y="1672943"/>
            <a:ext cx="2921004" cy="59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2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1331</Words>
  <Application>Microsoft Office PowerPoint</Application>
  <PresentationFormat>Widescreen</PresentationFormat>
  <Paragraphs>154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Loss Minimization Control of an Induction Motor Drive</vt:lpstr>
      <vt:lpstr>PowerPoint Presentation</vt:lpstr>
      <vt:lpstr>PowerPoint Presentation</vt:lpstr>
      <vt:lpstr>PowerPoint Presentation</vt:lpstr>
      <vt:lpstr>Theoretical Investigation</vt:lpstr>
      <vt:lpstr>PowerPoint Presentation</vt:lpstr>
      <vt:lpstr>PowerPoint Presentation</vt:lpstr>
      <vt:lpstr>Experimental Investigation</vt:lpstr>
      <vt:lpstr>PowerPoint Presentation</vt:lpstr>
      <vt:lpstr>Results of Tests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Kumar</dc:creator>
  <cp:lastModifiedBy>Aditya Kumar</cp:lastModifiedBy>
  <cp:revision>94</cp:revision>
  <dcterms:created xsi:type="dcterms:W3CDTF">2025-05-08T17:58:54Z</dcterms:created>
  <dcterms:modified xsi:type="dcterms:W3CDTF">2026-01-16T14:41:51Z</dcterms:modified>
</cp:coreProperties>
</file>